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2"/>
  </p:notesMasterIdLst>
  <p:sldIdLst>
    <p:sldId id="256" r:id="rId2"/>
    <p:sldId id="259" r:id="rId3"/>
    <p:sldId id="274" r:id="rId4"/>
    <p:sldId id="276" r:id="rId5"/>
    <p:sldId id="258" r:id="rId6"/>
    <p:sldId id="257" r:id="rId7"/>
    <p:sldId id="260" r:id="rId8"/>
    <p:sldId id="261" r:id="rId9"/>
    <p:sldId id="262" r:id="rId10"/>
    <p:sldId id="277" r:id="rId11"/>
    <p:sldId id="263" r:id="rId12"/>
    <p:sldId id="267" r:id="rId13"/>
    <p:sldId id="268" r:id="rId14"/>
    <p:sldId id="269" r:id="rId15"/>
    <p:sldId id="273" r:id="rId16"/>
    <p:sldId id="266" r:id="rId17"/>
    <p:sldId id="270" r:id="rId18"/>
    <p:sldId id="278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EA0000"/>
    <a:srgbClr val="CC3300"/>
    <a:srgbClr val="993300"/>
    <a:srgbClr val="FF339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4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DF31-A0E7-4C98-879F-74630E50317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F74A3A7-8A58-4DBE-83C3-C5D24A1F0613}">
      <dgm:prSet/>
      <dgm:spPr/>
      <dgm:t>
        <a:bodyPr/>
        <a:lstStyle/>
        <a:p>
          <a:r>
            <a:rPr lang="en-US" baseline="0"/>
            <a:t>ml5.js</a:t>
          </a:r>
          <a:r>
            <a:rPr lang="zh-TW" baseline="0"/>
            <a:t> 圖像辨識</a:t>
          </a:r>
          <a:r>
            <a:rPr lang="en-US" baseline="0"/>
            <a:t>API</a:t>
          </a:r>
          <a:r>
            <a:rPr lang="zh-TW" baseline="0"/>
            <a:t>，透過更簡潔的</a:t>
          </a:r>
          <a:r>
            <a:rPr lang="en-US" baseline="0"/>
            <a:t>API</a:t>
          </a:r>
          <a:r>
            <a:rPr lang="zh-TW" baseline="0"/>
            <a:t>在瀏覽器機器學習。 該庫提供對瀏覽器中機器學習算法和模型的訪問，構建在 </a:t>
          </a:r>
          <a:r>
            <a:rPr lang="en-US" baseline="0"/>
            <a:t>TensorFlow.js </a:t>
          </a:r>
          <a:r>
            <a:rPr lang="zh-TW" baseline="0"/>
            <a:t>之上。</a:t>
          </a:r>
          <a:endParaRPr lang="en-US"/>
        </a:p>
      </dgm:t>
    </dgm:pt>
    <dgm:pt modelId="{6C64FA11-97BD-4D6E-8C6E-7DF0B0DC7934}" type="parTrans" cxnId="{3B13F580-DDE2-49DF-8297-3AC3E94D390D}">
      <dgm:prSet/>
      <dgm:spPr/>
      <dgm:t>
        <a:bodyPr/>
        <a:lstStyle/>
        <a:p>
          <a:endParaRPr lang="en-US"/>
        </a:p>
      </dgm:t>
    </dgm:pt>
    <dgm:pt modelId="{949A8513-373F-4C58-BCEE-2F60D3D89224}" type="sibTrans" cxnId="{3B13F580-DDE2-49DF-8297-3AC3E94D390D}">
      <dgm:prSet/>
      <dgm:spPr/>
      <dgm:t>
        <a:bodyPr/>
        <a:lstStyle/>
        <a:p>
          <a:endParaRPr lang="en-US"/>
        </a:p>
      </dgm:t>
    </dgm:pt>
    <dgm:pt modelId="{1EBB50E7-D83F-49B7-A039-764A04AA0AF5}">
      <dgm:prSet/>
      <dgm:spPr/>
      <dgm:t>
        <a:bodyPr/>
        <a:lstStyle/>
        <a:p>
          <a:r>
            <a:rPr lang="en-US" baseline="0"/>
            <a:t>p5.js</a:t>
          </a:r>
          <a:r>
            <a:rPr lang="zh-TW" baseline="0"/>
            <a:t> 是一個用於創造性編碼的 </a:t>
          </a:r>
          <a:r>
            <a:rPr lang="en-US" baseline="0"/>
            <a:t>JavaScript </a:t>
          </a:r>
          <a:r>
            <a:rPr lang="zh-TW" baseline="0"/>
            <a:t>庫，使用草圖的比喻，</a:t>
          </a:r>
          <a:r>
            <a:rPr lang="en-US" baseline="0"/>
            <a:t>p5.js </a:t>
          </a:r>
          <a:r>
            <a:rPr lang="zh-TW" baseline="0"/>
            <a:t>具有全套繪圖功能。 不僅限於繪圖畫布。 您可以將整個瀏覽器頁面視為您的草圖，包括用於文本、輸入、視頻、網路攝像頭和聲音的 </a:t>
          </a:r>
          <a:r>
            <a:rPr lang="en-US" baseline="0"/>
            <a:t>HTML5 </a:t>
          </a:r>
          <a:r>
            <a:rPr lang="zh-TW" baseline="0"/>
            <a:t>對象。</a:t>
          </a:r>
          <a:endParaRPr lang="en-US"/>
        </a:p>
      </dgm:t>
    </dgm:pt>
    <dgm:pt modelId="{8B1E1678-3749-42B9-84A2-E7FD9C764316}" type="parTrans" cxnId="{C9E7EEA5-4122-44BA-8729-F064D66A4ED3}">
      <dgm:prSet/>
      <dgm:spPr/>
      <dgm:t>
        <a:bodyPr/>
        <a:lstStyle/>
        <a:p>
          <a:endParaRPr lang="en-US"/>
        </a:p>
      </dgm:t>
    </dgm:pt>
    <dgm:pt modelId="{809EA8A9-1292-4441-A663-4D666DC4457C}" type="sibTrans" cxnId="{C9E7EEA5-4122-44BA-8729-F064D66A4ED3}">
      <dgm:prSet/>
      <dgm:spPr/>
      <dgm:t>
        <a:bodyPr/>
        <a:lstStyle/>
        <a:p>
          <a:endParaRPr lang="en-US"/>
        </a:p>
      </dgm:t>
    </dgm:pt>
    <dgm:pt modelId="{216F0355-F31B-434F-B89F-11137FAB470E}" type="pres">
      <dgm:prSet presAssocID="{D44EDF31-A0E7-4C98-879F-74630E50317E}" presName="linear" presStyleCnt="0">
        <dgm:presLayoutVars>
          <dgm:animLvl val="lvl"/>
          <dgm:resizeHandles val="exact"/>
        </dgm:presLayoutVars>
      </dgm:prSet>
      <dgm:spPr/>
    </dgm:pt>
    <dgm:pt modelId="{032A18BE-068A-47D3-9A11-2DAEEFFA469D}" type="pres">
      <dgm:prSet presAssocID="{EF74A3A7-8A58-4DBE-83C3-C5D24A1F06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FD44966-4A5F-40A3-A964-F95BEF1F5B4C}" type="pres">
      <dgm:prSet presAssocID="{949A8513-373F-4C58-BCEE-2F60D3D89224}" presName="spacer" presStyleCnt="0"/>
      <dgm:spPr/>
    </dgm:pt>
    <dgm:pt modelId="{50E924E6-0BC2-4FC1-8367-B3ABAEFAE23D}" type="pres">
      <dgm:prSet presAssocID="{1EBB50E7-D83F-49B7-A039-764A04AA0AF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B13F580-DDE2-49DF-8297-3AC3E94D390D}" srcId="{D44EDF31-A0E7-4C98-879F-74630E50317E}" destId="{EF74A3A7-8A58-4DBE-83C3-C5D24A1F0613}" srcOrd="0" destOrd="0" parTransId="{6C64FA11-97BD-4D6E-8C6E-7DF0B0DC7934}" sibTransId="{949A8513-373F-4C58-BCEE-2F60D3D89224}"/>
    <dgm:cxn modelId="{39FEEC93-5B69-4846-BAB3-61C121C8B09A}" type="presOf" srcId="{EF74A3A7-8A58-4DBE-83C3-C5D24A1F0613}" destId="{032A18BE-068A-47D3-9A11-2DAEEFFA469D}" srcOrd="0" destOrd="0" presId="urn:microsoft.com/office/officeart/2005/8/layout/vList2"/>
    <dgm:cxn modelId="{C9E7EEA5-4122-44BA-8729-F064D66A4ED3}" srcId="{D44EDF31-A0E7-4C98-879F-74630E50317E}" destId="{1EBB50E7-D83F-49B7-A039-764A04AA0AF5}" srcOrd="1" destOrd="0" parTransId="{8B1E1678-3749-42B9-84A2-E7FD9C764316}" sibTransId="{809EA8A9-1292-4441-A663-4D666DC4457C}"/>
    <dgm:cxn modelId="{CC5C78B8-3CEA-46A6-A44E-8C5A81986CEB}" type="presOf" srcId="{D44EDF31-A0E7-4C98-879F-74630E50317E}" destId="{216F0355-F31B-434F-B89F-11137FAB470E}" srcOrd="0" destOrd="0" presId="urn:microsoft.com/office/officeart/2005/8/layout/vList2"/>
    <dgm:cxn modelId="{5008D6C1-ECDC-48BC-B29F-0DFF5A4363AF}" type="presOf" srcId="{1EBB50E7-D83F-49B7-A039-764A04AA0AF5}" destId="{50E924E6-0BC2-4FC1-8367-B3ABAEFAE23D}" srcOrd="0" destOrd="0" presId="urn:microsoft.com/office/officeart/2005/8/layout/vList2"/>
    <dgm:cxn modelId="{79B03F18-DFB4-4100-AA9F-319C25A4969A}" type="presParOf" srcId="{216F0355-F31B-434F-B89F-11137FAB470E}" destId="{032A18BE-068A-47D3-9A11-2DAEEFFA469D}" srcOrd="0" destOrd="0" presId="urn:microsoft.com/office/officeart/2005/8/layout/vList2"/>
    <dgm:cxn modelId="{A1504074-82FA-483A-BFFB-5992A38F5383}" type="presParOf" srcId="{216F0355-F31B-434F-B89F-11137FAB470E}" destId="{5FD44966-4A5F-40A3-A964-F95BEF1F5B4C}" srcOrd="1" destOrd="0" presId="urn:microsoft.com/office/officeart/2005/8/layout/vList2"/>
    <dgm:cxn modelId="{093F85D2-1F46-4E4A-BDE9-DFBF71FCFA71}" type="presParOf" srcId="{216F0355-F31B-434F-B89F-11137FAB470E}" destId="{50E924E6-0BC2-4FC1-8367-B3ABAEFAE23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3D59C1-602F-4E4B-9443-612A9453CCB9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67FF280-A9C7-44C2-B953-FC6883B88CFE}">
      <dgm:prSet phldrT="[文字]"/>
      <dgm:spPr/>
      <dgm:t>
        <a:bodyPr/>
        <a:lstStyle/>
        <a:p>
          <a:r>
            <a:rPr lang="zh-TW" altLang="en-US" dirty="0"/>
            <a:t>新增數據集</a:t>
          </a:r>
        </a:p>
      </dgm:t>
    </dgm:pt>
    <dgm:pt modelId="{142820DD-16C3-4869-BD0A-09C76F0A98A0}" type="parTrans" cxnId="{3471FFD0-C525-4DA4-B650-8F22F062F9EE}">
      <dgm:prSet/>
      <dgm:spPr/>
      <dgm:t>
        <a:bodyPr/>
        <a:lstStyle/>
        <a:p>
          <a:endParaRPr lang="zh-TW" altLang="en-US"/>
        </a:p>
      </dgm:t>
    </dgm:pt>
    <dgm:pt modelId="{C40039AD-1B8E-493D-90E2-1B7E6F86DBA8}" type="sibTrans" cxnId="{3471FFD0-C525-4DA4-B650-8F22F062F9EE}">
      <dgm:prSet/>
      <dgm:spPr/>
      <dgm:t>
        <a:bodyPr/>
        <a:lstStyle/>
        <a:p>
          <a:endParaRPr lang="zh-TW" altLang="en-US" b="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9DB7F42-3B1C-40C5-8606-0688387338EE}">
      <dgm:prSet phldrT="[文字]"/>
      <dgm:spPr/>
      <dgm:t>
        <a:bodyPr/>
        <a:lstStyle/>
        <a:p>
          <a:r>
            <a:rPr lang="zh-TW" altLang="en-US" dirty="0">
              <a:latin typeface="+mj-ea"/>
              <a:ea typeface="+mj-ea"/>
            </a:rPr>
            <a:t>藉由</a:t>
          </a:r>
          <a:r>
            <a:rPr lang="en-US" altLang="zh-TW" dirty="0">
              <a:latin typeface="+mj-ea"/>
              <a:ea typeface="+mj-ea"/>
            </a:rPr>
            <a:t>CNN</a:t>
          </a:r>
          <a:r>
            <a:rPr lang="zh-TW" altLang="en-US" dirty="0">
              <a:latin typeface="+mj-ea"/>
              <a:ea typeface="+mj-ea"/>
            </a:rPr>
            <a:t>去訓練數據</a:t>
          </a:r>
        </a:p>
      </dgm:t>
    </dgm:pt>
    <dgm:pt modelId="{5526D216-B001-43AC-A645-6359BC70D32A}" type="parTrans" cxnId="{0503BF59-C38D-43D8-AEA2-CBD62711C2F6}">
      <dgm:prSet/>
      <dgm:spPr/>
      <dgm:t>
        <a:bodyPr/>
        <a:lstStyle/>
        <a:p>
          <a:endParaRPr lang="zh-TW" altLang="en-US"/>
        </a:p>
      </dgm:t>
    </dgm:pt>
    <dgm:pt modelId="{F390CDE8-85B1-4837-89A0-C03D45E4DA6D}" type="sibTrans" cxnId="{0503BF59-C38D-43D8-AEA2-CBD62711C2F6}">
      <dgm:prSet/>
      <dgm:spPr/>
      <dgm:t>
        <a:bodyPr/>
        <a:lstStyle/>
        <a:p>
          <a:endParaRPr lang="zh-TW" altLang="en-US"/>
        </a:p>
      </dgm:t>
    </dgm:pt>
    <dgm:pt modelId="{75DB80C3-ED74-476A-806E-3388A3B9E6E6}">
      <dgm:prSet phldrT="[文字]"/>
      <dgm:spPr/>
      <dgm:t>
        <a:bodyPr/>
        <a:lstStyle/>
        <a:p>
          <a:r>
            <a:rPr lang="zh-TW" altLang="en-US" dirty="0">
              <a:latin typeface="+mj-ea"/>
              <a:ea typeface="+mj-ea"/>
            </a:rPr>
            <a:t>將數據集及模型存成</a:t>
          </a:r>
          <a:r>
            <a:rPr lang="en-US" altLang="zh-TW" dirty="0">
              <a:latin typeface="+mj-ea"/>
              <a:ea typeface="+mj-ea"/>
            </a:rPr>
            <a:t>json</a:t>
          </a:r>
          <a:r>
            <a:rPr lang="zh-TW" altLang="en-US" dirty="0">
              <a:latin typeface="+mj-ea"/>
              <a:ea typeface="+mj-ea"/>
            </a:rPr>
            <a:t>檔</a:t>
          </a:r>
        </a:p>
      </dgm:t>
    </dgm:pt>
    <dgm:pt modelId="{F4FC7F24-3663-4D52-AD9E-50B02CCAE357}" type="parTrans" cxnId="{F033863F-9E35-46E9-A3A7-68539BD50203}">
      <dgm:prSet/>
      <dgm:spPr/>
      <dgm:t>
        <a:bodyPr/>
        <a:lstStyle/>
        <a:p>
          <a:endParaRPr lang="zh-TW" altLang="en-US"/>
        </a:p>
      </dgm:t>
    </dgm:pt>
    <dgm:pt modelId="{8B23380A-CA54-4472-813C-B092ADF4E18C}" type="sibTrans" cxnId="{F033863F-9E35-46E9-A3A7-68539BD50203}">
      <dgm:prSet/>
      <dgm:spPr/>
      <dgm:t>
        <a:bodyPr/>
        <a:lstStyle/>
        <a:p>
          <a:endParaRPr lang="zh-TW" altLang="en-US"/>
        </a:p>
      </dgm:t>
    </dgm:pt>
    <dgm:pt modelId="{B78ADC0C-B6FA-4D82-99A2-0018BC7785E5}">
      <dgm:prSet phldrT="[文字]"/>
      <dgm:spPr/>
      <dgm:t>
        <a:bodyPr/>
        <a:lstStyle/>
        <a:p>
          <a:r>
            <a:rPr lang="zh-TW" altLang="en-US" dirty="0">
              <a:latin typeface="+mj-ea"/>
              <a:ea typeface="+mj-ea"/>
            </a:rPr>
            <a:t>資料前處理</a:t>
          </a:r>
          <a:r>
            <a:rPr lang="en-US" altLang="zh-TW" dirty="0">
              <a:latin typeface="+mj-ea"/>
              <a:ea typeface="+mj-ea"/>
            </a:rPr>
            <a:t>(</a:t>
          </a:r>
          <a:r>
            <a:rPr lang="zh-TW" altLang="en-US" dirty="0">
              <a:latin typeface="+mj-ea"/>
              <a:ea typeface="+mj-ea"/>
            </a:rPr>
            <a:t>正規化</a:t>
          </a:r>
          <a:r>
            <a:rPr lang="en-US" altLang="zh-TW" dirty="0">
              <a:latin typeface="+mj-ea"/>
              <a:ea typeface="+mj-ea"/>
            </a:rPr>
            <a:t>)</a:t>
          </a:r>
          <a:endParaRPr lang="zh-TW" altLang="en-US" dirty="0">
            <a:latin typeface="+mj-ea"/>
            <a:ea typeface="+mj-ea"/>
          </a:endParaRPr>
        </a:p>
      </dgm:t>
    </dgm:pt>
    <dgm:pt modelId="{020256CA-1746-4724-9CFD-E8CC95E7000A}" type="parTrans" cxnId="{2851778F-A577-485E-A8AA-D9F383323BA7}">
      <dgm:prSet/>
      <dgm:spPr/>
      <dgm:t>
        <a:bodyPr/>
        <a:lstStyle/>
        <a:p>
          <a:endParaRPr lang="zh-TW" altLang="en-US"/>
        </a:p>
      </dgm:t>
    </dgm:pt>
    <dgm:pt modelId="{A7F71D03-0F12-450C-A464-7FCAA01C4E85}" type="sibTrans" cxnId="{2851778F-A577-485E-A8AA-D9F383323BA7}">
      <dgm:prSet/>
      <dgm:spPr/>
      <dgm:t>
        <a:bodyPr/>
        <a:lstStyle/>
        <a:p>
          <a:endParaRPr lang="zh-TW" altLang="en-US"/>
        </a:p>
      </dgm:t>
    </dgm:pt>
    <dgm:pt modelId="{2B3BE686-259B-458C-B09E-DC1ECC766A57}">
      <dgm:prSet phldrT="[文字]"/>
      <dgm:spPr/>
      <dgm:t>
        <a:bodyPr/>
        <a:lstStyle/>
        <a:p>
          <a:r>
            <a:rPr lang="zh-TW" altLang="en-US" dirty="0">
              <a:latin typeface="+mj-ea"/>
              <a:ea typeface="+mj-ea"/>
            </a:rPr>
            <a:t>載入</a:t>
          </a:r>
          <a:r>
            <a:rPr lang="en-US" altLang="zh-TW" dirty="0">
              <a:latin typeface="+mj-ea"/>
              <a:ea typeface="+mj-ea"/>
            </a:rPr>
            <a:t>json</a:t>
          </a:r>
          <a:r>
            <a:rPr lang="zh-TW" altLang="en-US" dirty="0">
              <a:latin typeface="+mj-ea"/>
              <a:ea typeface="+mj-ea"/>
            </a:rPr>
            <a:t>檔加以訓練</a:t>
          </a:r>
        </a:p>
      </dgm:t>
    </dgm:pt>
    <dgm:pt modelId="{BB6E0FD6-9D99-4350-BB2D-3E154F53E178}" type="parTrans" cxnId="{0C655CDF-8935-4BEA-A724-84EDA63A203F}">
      <dgm:prSet/>
      <dgm:spPr/>
      <dgm:t>
        <a:bodyPr/>
        <a:lstStyle/>
        <a:p>
          <a:endParaRPr lang="zh-TW" altLang="en-US"/>
        </a:p>
      </dgm:t>
    </dgm:pt>
    <dgm:pt modelId="{95BF8E5D-E0B9-49C9-8DB3-13DDF8D3388F}" type="sibTrans" cxnId="{0C655CDF-8935-4BEA-A724-84EDA63A203F}">
      <dgm:prSet/>
      <dgm:spPr/>
      <dgm:t>
        <a:bodyPr/>
        <a:lstStyle/>
        <a:p>
          <a:endParaRPr lang="zh-TW" altLang="en-US"/>
        </a:p>
      </dgm:t>
    </dgm:pt>
    <dgm:pt modelId="{12A1975C-817E-4791-AF5C-57EE27CFEEC5}">
      <dgm:prSet phldrT="[文字]"/>
      <dgm:spPr/>
      <dgm:t>
        <a:bodyPr/>
        <a:lstStyle/>
        <a:p>
          <a:r>
            <a:rPr lang="zh-TW" altLang="en-US" dirty="0"/>
            <a:t>偵測有無戴口罩</a:t>
          </a:r>
        </a:p>
      </dgm:t>
    </dgm:pt>
    <dgm:pt modelId="{83789DE5-D2BA-4A8F-AF4F-46D54EE6624C}" type="parTrans" cxnId="{3108EB5D-AFB5-4846-8857-9D4C277ECE9A}">
      <dgm:prSet/>
      <dgm:spPr/>
      <dgm:t>
        <a:bodyPr/>
        <a:lstStyle/>
        <a:p>
          <a:endParaRPr lang="zh-TW" altLang="en-US"/>
        </a:p>
      </dgm:t>
    </dgm:pt>
    <dgm:pt modelId="{715ADD6C-7176-4715-AA15-F928112845F2}" type="sibTrans" cxnId="{3108EB5D-AFB5-4846-8857-9D4C277ECE9A}">
      <dgm:prSet/>
      <dgm:spPr/>
      <dgm:t>
        <a:bodyPr/>
        <a:lstStyle/>
        <a:p>
          <a:endParaRPr lang="zh-TW" altLang="en-US"/>
        </a:p>
      </dgm:t>
    </dgm:pt>
    <dgm:pt modelId="{AF548323-2126-4BD8-B5CD-CBE8143C18FB}" type="pres">
      <dgm:prSet presAssocID="{F63D59C1-602F-4E4B-9443-612A9453CCB9}" presName="Name0" presStyleCnt="0">
        <dgm:presLayoutVars>
          <dgm:dir/>
          <dgm:resizeHandles val="exact"/>
        </dgm:presLayoutVars>
      </dgm:prSet>
      <dgm:spPr/>
    </dgm:pt>
    <dgm:pt modelId="{6375E5C1-CB83-4C0F-B51D-B199140E6331}" type="pres">
      <dgm:prSet presAssocID="{867FF280-A9C7-44C2-B953-FC6883B88CFE}" presName="node" presStyleLbl="node1" presStyleIdx="0" presStyleCnt="6">
        <dgm:presLayoutVars>
          <dgm:bulletEnabled val="1"/>
        </dgm:presLayoutVars>
      </dgm:prSet>
      <dgm:spPr/>
    </dgm:pt>
    <dgm:pt modelId="{874A4136-1205-4C52-A6EC-DD17311DD698}" type="pres">
      <dgm:prSet presAssocID="{C40039AD-1B8E-493D-90E2-1B7E6F86DBA8}" presName="sibTrans" presStyleLbl="sibTrans1D1" presStyleIdx="0" presStyleCnt="5"/>
      <dgm:spPr/>
    </dgm:pt>
    <dgm:pt modelId="{02F9F667-3842-407D-820D-72DABDFB0EB5}" type="pres">
      <dgm:prSet presAssocID="{C40039AD-1B8E-493D-90E2-1B7E6F86DBA8}" presName="connectorText" presStyleLbl="sibTrans1D1" presStyleIdx="0" presStyleCnt="5"/>
      <dgm:spPr/>
    </dgm:pt>
    <dgm:pt modelId="{EE2FF4ED-1C6C-495A-9051-94069FEA129D}" type="pres">
      <dgm:prSet presAssocID="{B78ADC0C-B6FA-4D82-99A2-0018BC7785E5}" presName="node" presStyleLbl="node1" presStyleIdx="1" presStyleCnt="6">
        <dgm:presLayoutVars>
          <dgm:bulletEnabled val="1"/>
        </dgm:presLayoutVars>
      </dgm:prSet>
      <dgm:spPr/>
    </dgm:pt>
    <dgm:pt modelId="{D53D98E4-030D-479D-9267-57FF54F17EB4}" type="pres">
      <dgm:prSet presAssocID="{A7F71D03-0F12-450C-A464-7FCAA01C4E85}" presName="sibTrans" presStyleLbl="sibTrans1D1" presStyleIdx="1" presStyleCnt="5"/>
      <dgm:spPr/>
    </dgm:pt>
    <dgm:pt modelId="{610DA486-D73D-4A9C-AE21-5F94621DC3F6}" type="pres">
      <dgm:prSet presAssocID="{A7F71D03-0F12-450C-A464-7FCAA01C4E85}" presName="connectorText" presStyleLbl="sibTrans1D1" presStyleIdx="1" presStyleCnt="5"/>
      <dgm:spPr/>
    </dgm:pt>
    <dgm:pt modelId="{151BA716-3A1B-4BD1-954B-17EE047D1D20}" type="pres">
      <dgm:prSet presAssocID="{39DB7F42-3B1C-40C5-8606-0688387338EE}" presName="node" presStyleLbl="node1" presStyleIdx="2" presStyleCnt="6">
        <dgm:presLayoutVars>
          <dgm:bulletEnabled val="1"/>
        </dgm:presLayoutVars>
      </dgm:prSet>
      <dgm:spPr/>
    </dgm:pt>
    <dgm:pt modelId="{ACD58635-DCCE-41EA-9B61-D16361898374}" type="pres">
      <dgm:prSet presAssocID="{F390CDE8-85B1-4837-89A0-C03D45E4DA6D}" presName="sibTrans" presStyleLbl="sibTrans1D1" presStyleIdx="2" presStyleCnt="5"/>
      <dgm:spPr/>
    </dgm:pt>
    <dgm:pt modelId="{46B6A3F7-4784-4210-B4C9-42333FC14E35}" type="pres">
      <dgm:prSet presAssocID="{F390CDE8-85B1-4837-89A0-C03D45E4DA6D}" presName="connectorText" presStyleLbl="sibTrans1D1" presStyleIdx="2" presStyleCnt="5"/>
      <dgm:spPr/>
    </dgm:pt>
    <dgm:pt modelId="{29A04F01-9233-4C24-941C-09BEA476FA23}" type="pres">
      <dgm:prSet presAssocID="{75DB80C3-ED74-476A-806E-3388A3B9E6E6}" presName="node" presStyleLbl="node1" presStyleIdx="3" presStyleCnt="6">
        <dgm:presLayoutVars>
          <dgm:bulletEnabled val="1"/>
        </dgm:presLayoutVars>
      </dgm:prSet>
      <dgm:spPr/>
    </dgm:pt>
    <dgm:pt modelId="{05ACFDBE-B908-43C8-94D6-9AA1D8BCCE93}" type="pres">
      <dgm:prSet presAssocID="{8B23380A-CA54-4472-813C-B092ADF4E18C}" presName="sibTrans" presStyleLbl="sibTrans1D1" presStyleIdx="3" presStyleCnt="5"/>
      <dgm:spPr/>
    </dgm:pt>
    <dgm:pt modelId="{9374FAA1-6E2A-4387-95E3-6FE27AC923CC}" type="pres">
      <dgm:prSet presAssocID="{8B23380A-CA54-4472-813C-B092ADF4E18C}" presName="connectorText" presStyleLbl="sibTrans1D1" presStyleIdx="3" presStyleCnt="5"/>
      <dgm:spPr/>
    </dgm:pt>
    <dgm:pt modelId="{730E29F3-FDF0-47DA-B11D-249DAC624B79}" type="pres">
      <dgm:prSet presAssocID="{2B3BE686-259B-458C-B09E-DC1ECC766A57}" presName="node" presStyleLbl="node1" presStyleIdx="4" presStyleCnt="6">
        <dgm:presLayoutVars>
          <dgm:bulletEnabled val="1"/>
        </dgm:presLayoutVars>
      </dgm:prSet>
      <dgm:spPr/>
    </dgm:pt>
    <dgm:pt modelId="{9E1879D2-CE01-4AFB-AB46-DCD2010B9AF4}" type="pres">
      <dgm:prSet presAssocID="{95BF8E5D-E0B9-49C9-8DB3-13DDF8D3388F}" presName="sibTrans" presStyleLbl="sibTrans1D1" presStyleIdx="4" presStyleCnt="5"/>
      <dgm:spPr/>
    </dgm:pt>
    <dgm:pt modelId="{45EFD428-9655-4101-8156-9E57D2AFAA0F}" type="pres">
      <dgm:prSet presAssocID="{95BF8E5D-E0B9-49C9-8DB3-13DDF8D3388F}" presName="connectorText" presStyleLbl="sibTrans1D1" presStyleIdx="4" presStyleCnt="5"/>
      <dgm:spPr/>
    </dgm:pt>
    <dgm:pt modelId="{B11FFF03-85CD-480A-A26B-CE7B060CB178}" type="pres">
      <dgm:prSet presAssocID="{12A1975C-817E-4791-AF5C-57EE27CFEEC5}" presName="node" presStyleLbl="node1" presStyleIdx="5" presStyleCnt="6">
        <dgm:presLayoutVars>
          <dgm:bulletEnabled val="1"/>
        </dgm:presLayoutVars>
      </dgm:prSet>
      <dgm:spPr/>
    </dgm:pt>
  </dgm:ptLst>
  <dgm:cxnLst>
    <dgm:cxn modelId="{72181F1F-90D4-4A52-B0F0-8BD27C18D4A7}" type="presOf" srcId="{39DB7F42-3B1C-40C5-8606-0688387338EE}" destId="{151BA716-3A1B-4BD1-954B-17EE047D1D20}" srcOrd="0" destOrd="0" presId="urn:microsoft.com/office/officeart/2005/8/layout/bProcess3"/>
    <dgm:cxn modelId="{088E4631-62A4-4D37-BC49-55AE7D5941E7}" type="presOf" srcId="{F390CDE8-85B1-4837-89A0-C03D45E4DA6D}" destId="{ACD58635-DCCE-41EA-9B61-D16361898374}" srcOrd="0" destOrd="0" presId="urn:microsoft.com/office/officeart/2005/8/layout/bProcess3"/>
    <dgm:cxn modelId="{4F6D4A36-1C3B-420F-B9D4-D12BE330108D}" type="presOf" srcId="{75DB80C3-ED74-476A-806E-3388A3B9E6E6}" destId="{29A04F01-9233-4C24-941C-09BEA476FA23}" srcOrd="0" destOrd="0" presId="urn:microsoft.com/office/officeart/2005/8/layout/bProcess3"/>
    <dgm:cxn modelId="{F033863F-9E35-46E9-A3A7-68539BD50203}" srcId="{F63D59C1-602F-4E4B-9443-612A9453CCB9}" destId="{75DB80C3-ED74-476A-806E-3388A3B9E6E6}" srcOrd="3" destOrd="0" parTransId="{F4FC7F24-3663-4D52-AD9E-50B02CCAE357}" sibTransId="{8B23380A-CA54-4472-813C-B092ADF4E18C}"/>
    <dgm:cxn modelId="{3108EB5D-AFB5-4846-8857-9D4C277ECE9A}" srcId="{F63D59C1-602F-4E4B-9443-612A9453CCB9}" destId="{12A1975C-817E-4791-AF5C-57EE27CFEEC5}" srcOrd="5" destOrd="0" parTransId="{83789DE5-D2BA-4A8F-AF4F-46D54EE6624C}" sibTransId="{715ADD6C-7176-4715-AA15-F928112845F2}"/>
    <dgm:cxn modelId="{77E78E4D-A871-4677-8972-8BE435F5539E}" type="presOf" srcId="{95BF8E5D-E0B9-49C9-8DB3-13DDF8D3388F}" destId="{45EFD428-9655-4101-8156-9E57D2AFAA0F}" srcOrd="1" destOrd="0" presId="urn:microsoft.com/office/officeart/2005/8/layout/bProcess3"/>
    <dgm:cxn modelId="{0503BF59-C38D-43D8-AEA2-CBD62711C2F6}" srcId="{F63D59C1-602F-4E4B-9443-612A9453CCB9}" destId="{39DB7F42-3B1C-40C5-8606-0688387338EE}" srcOrd="2" destOrd="0" parTransId="{5526D216-B001-43AC-A645-6359BC70D32A}" sibTransId="{F390CDE8-85B1-4837-89A0-C03D45E4DA6D}"/>
    <dgm:cxn modelId="{A832527A-686E-49D6-9A6B-6F3544BE20AE}" type="presOf" srcId="{95BF8E5D-E0B9-49C9-8DB3-13DDF8D3388F}" destId="{9E1879D2-CE01-4AFB-AB46-DCD2010B9AF4}" srcOrd="0" destOrd="0" presId="urn:microsoft.com/office/officeart/2005/8/layout/bProcess3"/>
    <dgm:cxn modelId="{2851778F-A577-485E-A8AA-D9F383323BA7}" srcId="{F63D59C1-602F-4E4B-9443-612A9453CCB9}" destId="{B78ADC0C-B6FA-4D82-99A2-0018BC7785E5}" srcOrd="1" destOrd="0" parTransId="{020256CA-1746-4724-9CFD-E8CC95E7000A}" sibTransId="{A7F71D03-0F12-450C-A464-7FCAA01C4E85}"/>
    <dgm:cxn modelId="{03C5EC93-EC97-4E89-940C-C3963613F563}" type="presOf" srcId="{12A1975C-817E-4791-AF5C-57EE27CFEEC5}" destId="{B11FFF03-85CD-480A-A26B-CE7B060CB178}" srcOrd="0" destOrd="0" presId="urn:microsoft.com/office/officeart/2005/8/layout/bProcess3"/>
    <dgm:cxn modelId="{0FF8CB9F-A0B4-4D54-A97B-4B5C00981F30}" type="presOf" srcId="{F390CDE8-85B1-4837-89A0-C03D45E4DA6D}" destId="{46B6A3F7-4784-4210-B4C9-42333FC14E35}" srcOrd="1" destOrd="0" presId="urn:microsoft.com/office/officeart/2005/8/layout/bProcess3"/>
    <dgm:cxn modelId="{6DD43BA7-37DF-45B5-AF0C-BBC6C916BB4A}" type="presOf" srcId="{C40039AD-1B8E-493D-90E2-1B7E6F86DBA8}" destId="{874A4136-1205-4C52-A6EC-DD17311DD698}" srcOrd="0" destOrd="0" presId="urn:microsoft.com/office/officeart/2005/8/layout/bProcess3"/>
    <dgm:cxn modelId="{55F8D5B7-5CC6-4FFF-AF6D-11D984552BBD}" type="presOf" srcId="{A7F71D03-0F12-450C-A464-7FCAA01C4E85}" destId="{D53D98E4-030D-479D-9267-57FF54F17EB4}" srcOrd="0" destOrd="0" presId="urn:microsoft.com/office/officeart/2005/8/layout/bProcess3"/>
    <dgm:cxn modelId="{FBA03CC1-17AB-4471-A72F-E32EDC6F1116}" type="presOf" srcId="{B78ADC0C-B6FA-4D82-99A2-0018BC7785E5}" destId="{EE2FF4ED-1C6C-495A-9051-94069FEA129D}" srcOrd="0" destOrd="0" presId="urn:microsoft.com/office/officeart/2005/8/layout/bProcess3"/>
    <dgm:cxn modelId="{3B9CE9C3-ED78-4DA9-BC44-53A4A88CD8C7}" type="presOf" srcId="{C40039AD-1B8E-493D-90E2-1B7E6F86DBA8}" destId="{02F9F667-3842-407D-820D-72DABDFB0EB5}" srcOrd="1" destOrd="0" presId="urn:microsoft.com/office/officeart/2005/8/layout/bProcess3"/>
    <dgm:cxn modelId="{3471FFD0-C525-4DA4-B650-8F22F062F9EE}" srcId="{F63D59C1-602F-4E4B-9443-612A9453CCB9}" destId="{867FF280-A9C7-44C2-B953-FC6883B88CFE}" srcOrd="0" destOrd="0" parTransId="{142820DD-16C3-4869-BD0A-09C76F0A98A0}" sibTransId="{C40039AD-1B8E-493D-90E2-1B7E6F86DBA8}"/>
    <dgm:cxn modelId="{2BCE67D3-576B-4F68-8379-9154EF5C33E2}" type="presOf" srcId="{8B23380A-CA54-4472-813C-B092ADF4E18C}" destId="{9374FAA1-6E2A-4387-95E3-6FE27AC923CC}" srcOrd="1" destOrd="0" presId="urn:microsoft.com/office/officeart/2005/8/layout/bProcess3"/>
    <dgm:cxn modelId="{F6E3D8D7-44AF-4B4D-8185-2068B8F8FDFE}" type="presOf" srcId="{8B23380A-CA54-4472-813C-B092ADF4E18C}" destId="{05ACFDBE-B908-43C8-94D6-9AA1D8BCCE93}" srcOrd="0" destOrd="0" presId="urn:microsoft.com/office/officeart/2005/8/layout/bProcess3"/>
    <dgm:cxn modelId="{0C655CDF-8935-4BEA-A724-84EDA63A203F}" srcId="{F63D59C1-602F-4E4B-9443-612A9453CCB9}" destId="{2B3BE686-259B-458C-B09E-DC1ECC766A57}" srcOrd="4" destOrd="0" parTransId="{BB6E0FD6-9D99-4350-BB2D-3E154F53E178}" sibTransId="{95BF8E5D-E0B9-49C9-8DB3-13DDF8D3388F}"/>
    <dgm:cxn modelId="{7513C7E8-AB39-455E-890A-835845CE94FE}" type="presOf" srcId="{F63D59C1-602F-4E4B-9443-612A9453CCB9}" destId="{AF548323-2126-4BD8-B5CD-CBE8143C18FB}" srcOrd="0" destOrd="0" presId="urn:microsoft.com/office/officeart/2005/8/layout/bProcess3"/>
    <dgm:cxn modelId="{2BC618F1-F411-49FC-AE68-9086AFBA87D4}" type="presOf" srcId="{867FF280-A9C7-44C2-B953-FC6883B88CFE}" destId="{6375E5C1-CB83-4C0F-B51D-B199140E6331}" srcOrd="0" destOrd="0" presId="urn:microsoft.com/office/officeart/2005/8/layout/bProcess3"/>
    <dgm:cxn modelId="{B885C0F3-E3D6-4D95-A450-0604FAF1231D}" type="presOf" srcId="{2B3BE686-259B-458C-B09E-DC1ECC766A57}" destId="{730E29F3-FDF0-47DA-B11D-249DAC624B79}" srcOrd="0" destOrd="0" presId="urn:microsoft.com/office/officeart/2005/8/layout/bProcess3"/>
    <dgm:cxn modelId="{E545C3F7-8182-4B07-98C8-DFD72D8F047F}" type="presOf" srcId="{A7F71D03-0F12-450C-A464-7FCAA01C4E85}" destId="{610DA486-D73D-4A9C-AE21-5F94621DC3F6}" srcOrd="1" destOrd="0" presId="urn:microsoft.com/office/officeart/2005/8/layout/bProcess3"/>
    <dgm:cxn modelId="{AEBFF0C3-2814-41B5-A275-A01E4F67EC59}" type="presParOf" srcId="{AF548323-2126-4BD8-B5CD-CBE8143C18FB}" destId="{6375E5C1-CB83-4C0F-B51D-B199140E6331}" srcOrd="0" destOrd="0" presId="urn:microsoft.com/office/officeart/2005/8/layout/bProcess3"/>
    <dgm:cxn modelId="{7A234A14-089B-4682-8B81-60278E23D76E}" type="presParOf" srcId="{AF548323-2126-4BD8-B5CD-CBE8143C18FB}" destId="{874A4136-1205-4C52-A6EC-DD17311DD698}" srcOrd="1" destOrd="0" presId="urn:microsoft.com/office/officeart/2005/8/layout/bProcess3"/>
    <dgm:cxn modelId="{BE37FCB7-0961-4D89-84A0-93D3F6B78B05}" type="presParOf" srcId="{874A4136-1205-4C52-A6EC-DD17311DD698}" destId="{02F9F667-3842-407D-820D-72DABDFB0EB5}" srcOrd="0" destOrd="0" presId="urn:microsoft.com/office/officeart/2005/8/layout/bProcess3"/>
    <dgm:cxn modelId="{25AF9962-1B19-4CD9-B8D3-FF36054DDA48}" type="presParOf" srcId="{AF548323-2126-4BD8-B5CD-CBE8143C18FB}" destId="{EE2FF4ED-1C6C-495A-9051-94069FEA129D}" srcOrd="2" destOrd="0" presId="urn:microsoft.com/office/officeart/2005/8/layout/bProcess3"/>
    <dgm:cxn modelId="{22339EB3-FE8A-4C05-AFF5-C193BA350125}" type="presParOf" srcId="{AF548323-2126-4BD8-B5CD-CBE8143C18FB}" destId="{D53D98E4-030D-479D-9267-57FF54F17EB4}" srcOrd="3" destOrd="0" presId="urn:microsoft.com/office/officeart/2005/8/layout/bProcess3"/>
    <dgm:cxn modelId="{BFF78056-6302-430C-90F0-DE5DCE3B7D77}" type="presParOf" srcId="{D53D98E4-030D-479D-9267-57FF54F17EB4}" destId="{610DA486-D73D-4A9C-AE21-5F94621DC3F6}" srcOrd="0" destOrd="0" presId="urn:microsoft.com/office/officeart/2005/8/layout/bProcess3"/>
    <dgm:cxn modelId="{493DA9E7-F61E-4340-BC14-1E6745DDED55}" type="presParOf" srcId="{AF548323-2126-4BD8-B5CD-CBE8143C18FB}" destId="{151BA716-3A1B-4BD1-954B-17EE047D1D20}" srcOrd="4" destOrd="0" presId="urn:microsoft.com/office/officeart/2005/8/layout/bProcess3"/>
    <dgm:cxn modelId="{506653DC-C167-4741-BD9B-A1A5EF0A18C7}" type="presParOf" srcId="{AF548323-2126-4BD8-B5CD-CBE8143C18FB}" destId="{ACD58635-DCCE-41EA-9B61-D16361898374}" srcOrd="5" destOrd="0" presId="urn:microsoft.com/office/officeart/2005/8/layout/bProcess3"/>
    <dgm:cxn modelId="{AC66F4A9-1598-439B-90AD-5363C742C2CA}" type="presParOf" srcId="{ACD58635-DCCE-41EA-9B61-D16361898374}" destId="{46B6A3F7-4784-4210-B4C9-42333FC14E35}" srcOrd="0" destOrd="0" presId="urn:microsoft.com/office/officeart/2005/8/layout/bProcess3"/>
    <dgm:cxn modelId="{2289598F-7371-4763-9483-25B7C247ABB8}" type="presParOf" srcId="{AF548323-2126-4BD8-B5CD-CBE8143C18FB}" destId="{29A04F01-9233-4C24-941C-09BEA476FA23}" srcOrd="6" destOrd="0" presId="urn:microsoft.com/office/officeart/2005/8/layout/bProcess3"/>
    <dgm:cxn modelId="{90B4BF17-22A8-49FC-AA8F-5C1953C03147}" type="presParOf" srcId="{AF548323-2126-4BD8-B5CD-CBE8143C18FB}" destId="{05ACFDBE-B908-43C8-94D6-9AA1D8BCCE93}" srcOrd="7" destOrd="0" presId="urn:microsoft.com/office/officeart/2005/8/layout/bProcess3"/>
    <dgm:cxn modelId="{522BCDEC-E779-463C-82E9-8B0B6D37911A}" type="presParOf" srcId="{05ACFDBE-B908-43C8-94D6-9AA1D8BCCE93}" destId="{9374FAA1-6E2A-4387-95E3-6FE27AC923CC}" srcOrd="0" destOrd="0" presId="urn:microsoft.com/office/officeart/2005/8/layout/bProcess3"/>
    <dgm:cxn modelId="{F8E2FF0D-D287-4BFB-954E-F5406246442A}" type="presParOf" srcId="{AF548323-2126-4BD8-B5CD-CBE8143C18FB}" destId="{730E29F3-FDF0-47DA-B11D-249DAC624B79}" srcOrd="8" destOrd="0" presId="urn:microsoft.com/office/officeart/2005/8/layout/bProcess3"/>
    <dgm:cxn modelId="{AC523CC2-5272-4D30-9E6B-C87265027952}" type="presParOf" srcId="{AF548323-2126-4BD8-B5CD-CBE8143C18FB}" destId="{9E1879D2-CE01-4AFB-AB46-DCD2010B9AF4}" srcOrd="9" destOrd="0" presId="urn:microsoft.com/office/officeart/2005/8/layout/bProcess3"/>
    <dgm:cxn modelId="{FF005F87-E973-4BA7-9ADA-9C60AF2EC21D}" type="presParOf" srcId="{9E1879D2-CE01-4AFB-AB46-DCD2010B9AF4}" destId="{45EFD428-9655-4101-8156-9E57D2AFAA0F}" srcOrd="0" destOrd="0" presId="urn:microsoft.com/office/officeart/2005/8/layout/bProcess3"/>
    <dgm:cxn modelId="{37957CD8-49D8-4505-86FF-40EBBA11E7D6}" type="presParOf" srcId="{AF548323-2126-4BD8-B5CD-CBE8143C18FB}" destId="{B11FFF03-85CD-480A-A26B-CE7B060CB178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A18BE-068A-47D3-9A11-2DAEEFFA469D}">
      <dsp:nvSpPr>
        <dsp:cNvPr id="0" name=""/>
        <dsp:cNvSpPr/>
      </dsp:nvSpPr>
      <dsp:spPr>
        <a:xfrm>
          <a:off x="0" y="75152"/>
          <a:ext cx="6683374" cy="21937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ml5.js</a:t>
          </a:r>
          <a:r>
            <a:rPr lang="zh-TW" sz="2400" kern="1200" baseline="0"/>
            <a:t> 圖像辨識</a:t>
          </a:r>
          <a:r>
            <a:rPr lang="en-US" sz="2400" kern="1200" baseline="0"/>
            <a:t>API</a:t>
          </a:r>
          <a:r>
            <a:rPr lang="zh-TW" sz="2400" kern="1200" baseline="0"/>
            <a:t>，透過更簡潔的</a:t>
          </a:r>
          <a:r>
            <a:rPr lang="en-US" sz="2400" kern="1200" baseline="0"/>
            <a:t>API</a:t>
          </a:r>
          <a:r>
            <a:rPr lang="zh-TW" sz="2400" kern="1200" baseline="0"/>
            <a:t>在瀏覽器機器學習。 該庫提供對瀏覽器中機器學習算法和模型的訪問，構建在 </a:t>
          </a:r>
          <a:r>
            <a:rPr lang="en-US" sz="2400" kern="1200" baseline="0"/>
            <a:t>TensorFlow.js </a:t>
          </a:r>
          <a:r>
            <a:rPr lang="zh-TW" sz="2400" kern="1200" baseline="0"/>
            <a:t>之上。</a:t>
          </a:r>
          <a:endParaRPr lang="en-US" sz="2400" kern="1200"/>
        </a:p>
      </dsp:txBody>
      <dsp:txXfrm>
        <a:off x="107090" y="182242"/>
        <a:ext cx="6469194" cy="1979570"/>
      </dsp:txXfrm>
    </dsp:sp>
    <dsp:sp modelId="{50E924E6-0BC2-4FC1-8367-B3ABAEFAE23D}">
      <dsp:nvSpPr>
        <dsp:cNvPr id="0" name=""/>
        <dsp:cNvSpPr/>
      </dsp:nvSpPr>
      <dsp:spPr>
        <a:xfrm>
          <a:off x="0" y="2338022"/>
          <a:ext cx="6683374" cy="2193750"/>
        </a:xfrm>
        <a:prstGeom prst="roundRect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p5.js</a:t>
          </a:r>
          <a:r>
            <a:rPr lang="zh-TW" sz="2400" kern="1200" baseline="0"/>
            <a:t> 是一個用於創造性編碼的 </a:t>
          </a:r>
          <a:r>
            <a:rPr lang="en-US" sz="2400" kern="1200" baseline="0"/>
            <a:t>JavaScript </a:t>
          </a:r>
          <a:r>
            <a:rPr lang="zh-TW" sz="2400" kern="1200" baseline="0"/>
            <a:t>庫，使用草圖的比喻，</a:t>
          </a:r>
          <a:r>
            <a:rPr lang="en-US" sz="2400" kern="1200" baseline="0"/>
            <a:t>p5.js </a:t>
          </a:r>
          <a:r>
            <a:rPr lang="zh-TW" sz="2400" kern="1200" baseline="0"/>
            <a:t>具有全套繪圖功能。 不僅限於繪圖畫布。 您可以將整個瀏覽器頁面視為您的草圖，包括用於文本、輸入、視頻、網路攝像頭和聲音的 </a:t>
          </a:r>
          <a:r>
            <a:rPr lang="en-US" sz="2400" kern="1200" baseline="0"/>
            <a:t>HTML5 </a:t>
          </a:r>
          <a:r>
            <a:rPr lang="zh-TW" sz="2400" kern="1200" baseline="0"/>
            <a:t>對象。</a:t>
          </a:r>
          <a:endParaRPr lang="en-US" sz="2400" kern="1200"/>
        </a:p>
      </dsp:txBody>
      <dsp:txXfrm>
        <a:off x="107090" y="2445112"/>
        <a:ext cx="6469194" cy="1979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A4136-1205-4C52-A6EC-DD17311DD698}">
      <dsp:nvSpPr>
        <dsp:cNvPr id="0" name=""/>
        <dsp:cNvSpPr/>
      </dsp:nvSpPr>
      <dsp:spPr>
        <a:xfrm>
          <a:off x="3286798" y="580190"/>
          <a:ext cx="4484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45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99047" y="623515"/>
        <a:ext cx="23952" cy="4790"/>
      </dsp:txXfrm>
    </dsp:sp>
    <dsp:sp modelId="{6375E5C1-CB83-4C0F-B51D-B199140E6331}">
      <dsp:nvSpPr>
        <dsp:cNvPr id="0" name=""/>
        <dsp:cNvSpPr/>
      </dsp:nvSpPr>
      <dsp:spPr>
        <a:xfrm>
          <a:off x="1205765" y="1061"/>
          <a:ext cx="2082832" cy="1249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新增數據集</a:t>
          </a:r>
        </a:p>
      </dsp:txBody>
      <dsp:txXfrm>
        <a:off x="1205765" y="1061"/>
        <a:ext cx="2082832" cy="1249699"/>
      </dsp:txXfrm>
    </dsp:sp>
    <dsp:sp modelId="{D53D98E4-030D-479D-9267-57FF54F17EB4}">
      <dsp:nvSpPr>
        <dsp:cNvPr id="0" name=""/>
        <dsp:cNvSpPr/>
      </dsp:nvSpPr>
      <dsp:spPr>
        <a:xfrm>
          <a:off x="5848682" y="580190"/>
          <a:ext cx="4484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45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060931" y="623515"/>
        <a:ext cx="23952" cy="4790"/>
      </dsp:txXfrm>
    </dsp:sp>
    <dsp:sp modelId="{EE2FF4ED-1C6C-495A-9051-94069FEA129D}">
      <dsp:nvSpPr>
        <dsp:cNvPr id="0" name=""/>
        <dsp:cNvSpPr/>
      </dsp:nvSpPr>
      <dsp:spPr>
        <a:xfrm>
          <a:off x="3767649" y="1061"/>
          <a:ext cx="2082832" cy="1249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>
              <a:latin typeface="+mj-ea"/>
              <a:ea typeface="+mj-ea"/>
            </a:rPr>
            <a:t>資料前處理</a:t>
          </a:r>
          <a:r>
            <a:rPr lang="en-US" altLang="zh-TW" sz="2300" kern="1200" dirty="0">
              <a:latin typeface="+mj-ea"/>
              <a:ea typeface="+mj-ea"/>
            </a:rPr>
            <a:t>(</a:t>
          </a:r>
          <a:r>
            <a:rPr lang="zh-TW" altLang="en-US" sz="2300" kern="1200" dirty="0">
              <a:latin typeface="+mj-ea"/>
              <a:ea typeface="+mj-ea"/>
            </a:rPr>
            <a:t>正規化</a:t>
          </a:r>
          <a:r>
            <a:rPr lang="en-US" altLang="zh-TW" sz="2300" kern="1200" dirty="0">
              <a:latin typeface="+mj-ea"/>
              <a:ea typeface="+mj-ea"/>
            </a:rPr>
            <a:t>)</a:t>
          </a:r>
          <a:endParaRPr lang="zh-TW" altLang="en-US" sz="2300" kern="1200" dirty="0">
            <a:latin typeface="+mj-ea"/>
            <a:ea typeface="+mj-ea"/>
          </a:endParaRPr>
        </a:p>
      </dsp:txBody>
      <dsp:txXfrm>
        <a:off x="3767649" y="1061"/>
        <a:ext cx="2082832" cy="1249699"/>
      </dsp:txXfrm>
    </dsp:sp>
    <dsp:sp modelId="{ACD58635-DCCE-41EA-9B61-D16361898374}">
      <dsp:nvSpPr>
        <dsp:cNvPr id="0" name=""/>
        <dsp:cNvSpPr/>
      </dsp:nvSpPr>
      <dsp:spPr>
        <a:xfrm>
          <a:off x="2247181" y="1248960"/>
          <a:ext cx="5123768" cy="448451"/>
        </a:xfrm>
        <a:custGeom>
          <a:avLst/>
          <a:gdLst/>
          <a:ahLst/>
          <a:cxnLst/>
          <a:rect l="0" t="0" r="0" b="0"/>
          <a:pathLst>
            <a:path>
              <a:moveTo>
                <a:pt x="5123768" y="0"/>
              </a:moveTo>
              <a:lnTo>
                <a:pt x="5123768" y="241325"/>
              </a:lnTo>
              <a:lnTo>
                <a:pt x="0" y="241325"/>
              </a:lnTo>
              <a:lnTo>
                <a:pt x="0" y="448451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680413" y="1470791"/>
        <a:ext cx="257305" cy="4790"/>
      </dsp:txXfrm>
    </dsp:sp>
    <dsp:sp modelId="{151BA716-3A1B-4BD1-954B-17EE047D1D20}">
      <dsp:nvSpPr>
        <dsp:cNvPr id="0" name=""/>
        <dsp:cNvSpPr/>
      </dsp:nvSpPr>
      <dsp:spPr>
        <a:xfrm>
          <a:off x="6329533" y="1061"/>
          <a:ext cx="2082832" cy="1249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>
              <a:latin typeface="+mj-ea"/>
              <a:ea typeface="+mj-ea"/>
            </a:rPr>
            <a:t>藉由</a:t>
          </a:r>
          <a:r>
            <a:rPr lang="en-US" altLang="zh-TW" sz="2300" kern="1200" dirty="0">
              <a:latin typeface="+mj-ea"/>
              <a:ea typeface="+mj-ea"/>
            </a:rPr>
            <a:t>CNN</a:t>
          </a:r>
          <a:r>
            <a:rPr lang="zh-TW" altLang="en-US" sz="2300" kern="1200" dirty="0">
              <a:latin typeface="+mj-ea"/>
              <a:ea typeface="+mj-ea"/>
            </a:rPr>
            <a:t>去訓練數據</a:t>
          </a:r>
        </a:p>
      </dsp:txBody>
      <dsp:txXfrm>
        <a:off x="6329533" y="1061"/>
        <a:ext cx="2082832" cy="1249699"/>
      </dsp:txXfrm>
    </dsp:sp>
    <dsp:sp modelId="{05ACFDBE-B908-43C8-94D6-9AA1D8BCCE93}">
      <dsp:nvSpPr>
        <dsp:cNvPr id="0" name=""/>
        <dsp:cNvSpPr/>
      </dsp:nvSpPr>
      <dsp:spPr>
        <a:xfrm>
          <a:off x="3286798" y="2308942"/>
          <a:ext cx="4484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45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499047" y="2352266"/>
        <a:ext cx="23952" cy="4790"/>
      </dsp:txXfrm>
    </dsp:sp>
    <dsp:sp modelId="{29A04F01-9233-4C24-941C-09BEA476FA23}">
      <dsp:nvSpPr>
        <dsp:cNvPr id="0" name=""/>
        <dsp:cNvSpPr/>
      </dsp:nvSpPr>
      <dsp:spPr>
        <a:xfrm>
          <a:off x="1205765" y="1729812"/>
          <a:ext cx="2082832" cy="1249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>
              <a:latin typeface="+mj-ea"/>
              <a:ea typeface="+mj-ea"/>
            </a:rPr>
            <a:t>將數據集及模型存成</a:t>
          </a:r>
          <a:r>
            <a:rPr lang="en-US" altLang="zh-TW" sz="2300" kern="1200" dirty="0">
              <a:latin typeface="+mj-ea"/>
              <a:ea typeface="+mj-ea"/>
            </a:rPr>
            <a:t>json</a:t>
          </a:r>
          <a:r>
            <a:rPr lang="zh-TW" altLang="en-US" sz="2300" kern="1200" dirty="0">
              <a:latin typeface="+mj-ea"/>
              <a:ea typeface="+mj-ea"/>
            </a:rPr>
            <a:t>檔</a:t>
          </a:r>
        </a:p>
      </dsp:txBody>
      <dsp:txXfrm>
        <a:off x="1205765" y="1729812"/>
        <a:ext cx="2082832" cy="1249699"/>
      </dsp:txXfrm>
    </dsp:sp>
    <dsp:sp modelId="{9E1879D2-CE01-4AFB-AB46-DCD2010B9AF4}">
      <dsp:nvSpPr>
        <dsp:cNvPr id="0" name=""/>
        <dsp:cNvSpPr/>
      </dsp:nvSpPr>
      <dsp:spPr>
        <a:xfrm>
          <a:off x="5848682" y="2308942"/>
          <a:ext cx="4484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45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060931" y="2352266"/>
        <a:ext cx="23952" cy="4790"/>
      </dsp:txXfrm>
    </dsp:sp>
    <dsp:sp modelId="{730E29F3-FDF0-47DA-B11D-249DAC624B79}">
      <dsp:nvSpPr>
        <dsp:cNvPr id="0" name=""/>
        <dsp:cNvSpPr/>
      </dsp:nvSpPr>
      <dsp:spPr>
        <a:xfrm>
          <a:off x="3767649" y="1729812"/>
          <a:ext cx="2082832" cy="1249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>
              <a:latin typeface="+mj-ea"/>
              <a:ea typeface="+mj-ea"/>
            </a:rPr>
            <a:t>載入</a:t>
          </a:r>
          <a:r>
            <a:rPr lang="en-US" altLang="zh-TW" sz="2300" kern="1200" dirty="0">
              <a:latin typeface="+mj-ea"/>
              <a:ea typeface="+mj-ea"/>
            </a:rPr>
            <a:t>json</a:t>
          </a:r>
          <a:r>
            <a:rPr lang="zh-TW" altLang="en-US" sz="2300" kern="1200" dirty="0">
              <a:latin typeface="+mj-ea"/>
              <a:ea typeface="+mj-ea"/>
            </a:rPr>
            <a:t>檔加以訓練</a:t>
          </a:r>
        </a:p>
      </dsp:txBody>
      <dsp:txXfrm>
        <a:off x="3767649" y="1729812"/>
        <a:ext cx="2082832" cy="1249699"/>
      </dsp:txXfrm>
    </dsp:sp>
    <dsp:sp modelId="{B11FFF03-85CD-480A-A26B-CE7B060CB178}">
      <dsp:nvSpPr>
        <dsp:cNvPr id="0" name=""/>
        <dsp:cNvSpPr/>
      </dsp:nvSpPr>
      <dsp:spPr>
        <a:xfrm>
          <a:off x="6329533" y="1729812"/>
          <a:ext cx="2082832" cy="1249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偵測有無戴口罩</a:t>
          </a:r>
        </a:p>
      </dsp:txBody>
      <dsp:txXfrm>
        <a:off x="6329533" y="1729812"/>
        <a:ext cx="2082832" cy="1249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E45BA-828B-41F3-83E9-1BE7A61A923D}" type="datetimeFigureOut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107D5-A775-48AA-85F9-3830E7B8F2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12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785-C16B-4CF7-A937-D32878F05D90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5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B5C2-714E-41B9-81EF-6CB0FA92ED63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47027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B5C2-714E-41B9-81EF-6CB0FA92ED63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88815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B5C2-714E-41B9-81EF-6CB0FA92ED63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06419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2044-89FD-4BC0-9967-D1228E9F0CD2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128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9BC3-61CB-45DD-BFD2-FBB3FC3D1F67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897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2B682-3F96-49D6-AEC2-6903E70C1500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957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02EA-3B73-4B3C-90DD-68EE755FA03F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807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6A13-AD80-445F-A7D5-789AAD3E27EC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4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AE2-D2F8-44B0-A3D2-3FC3499F26FA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3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F4C2-F90F-4260-A386-AC4463376B01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44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D70E-BF08-460A-8147-49F7F889810B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91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861B-63DB-4063-BF93-6351E927145D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752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EFAD-582C-422E-AE80-81C8507BE442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23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B05B-3610-4A31-9034-798180162477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71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B5C2-714E-41B9-81EF-6CB0FA92ED63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6956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B5C2-714E-41B9-81EF-6CB0FA92ED63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06166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AB5C2-714E-41B9-81EF-6CB0FA92ED63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38A250D-FCB7-4EC4-BE65-B97414F64E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4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7" Type="http://schemas.openxmlformats.org/officeDocument/2006/relationships/hyperlink" Target="https://www.youtube.com/watch?v=hWurN0XhzLY" TargetMode="External"/><Relationship Id="rId2" Type="http://schemas.openxmlformats.org/officeDocument/2006/relationships/hyperlink" Target="https://ml5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pRWq_mtuppU" TargetMode="External"/><Relationship Id="rId5" Type="http://schemas.openxmlformats.org/officeDocument/2006/relationships/hyperlink" Target="https://www.youtube.com/watch?v=qPKsVAI_W6M" TargetMode="External"/><Relationship Id="rId4" Type="http://schemas.openxmlformats.org/officeDocument/2006/relationships/hyperlink" Target="https://ithelp.ithome.com.tw/articles/1019182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F4DE08-940F-4198-97E3-8DE156DD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4" y="1418730"/>
            <a:ext cx="3995592" cy="399559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3BA7E2B-FE40-42C0-BF89-3CFEF9CBD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2520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/>
              <a:t>ML2021f_FR_CNN_Mask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175674-279B-42A8-8FE9-63C650388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2520" y="2367092"/>
            <a:ext cx="5855415" cy="384744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>
              <a:lnSpc>
                <a:spcPct val="110000"/>
              </a:lnSpc>
            </a:pPr>
            <a:r>
              <a:rPr lang="zh-TW" altLang="en-US" sz="2500" dirty="0">
                <a:solidFill>
                  <a:schemeClr val="tx1"/>
                </a:solidFill>
                <a:latin typeface="+mj-ea"/>
                <a:ea typeface="+mj-ea"/>
              </a:rPr>
              <a:t>機器學習應用</a:t>
            </a:r>
            <a:endParaRPr lang="en-US" altLang="zh-TW" sz="2500" dirty="0">
              <a:solidFill>
                <a:schemeClr val="tx1"/>
              </a:solidFill>
              <a:latin typeface="+mj-ea"/>
              <a:ea typeface="+mj-ea"/>
            </a:endParaRP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TW" sz="1500" dirty="0">
              <a:solidFill>
                <a:schemeClr val="tx1"/>
              </a:solidFill>
            </a:endParaRP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TW" altLang="en-US" sz="1500" dirty="0">
                <a:solidFill>
                  <a:schemeClr val="tx1"/>
                </a:solidFill>
              </a:rPr>
              <a:t>組長</a:t>
            </a:r>
            <a:r>
              <a:rPr lang="en-US" altLang="zh-TW" sz="1500" dirty="0">
                <a:solidFill>
                  <a:schemeClr val="tx1"/>
                </a:solidFill>
              </a:rPr>
              <a:t>: 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TW" sz="1500" dirty="0">
                <a:solidFill>
                  <a:schemeClr val="tx1"/>
                </a:solidFill>
              </a:rPr>
              <a:t>A108223022 </a:t>
            </a:r>
            <a:r>
              <a:rPr lang="zh-TW" altLang="en-US" sz="1500" dirty="0">
                <a:solidFill>
                  <a:schemeClr val="tx1"/>
                </a:solidFill>
              </a:rPr>
              <a:t>呂耿瑋</a:t>
            </a:r>
            <a:endParaRPr lang="en-US" altLang="zh-TW" sz="1500" dirty="0">
              <a:solidFill>
                <a:schemeClr val="tx1"/>
              </a:solidFill>
            </a:endParaRP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TW" altLang="en-US" sz="1500" dirty="0">
                <a:solidFill>
                  <a:schemeClr val="tx1"/>
                </a:solidFill>
              </a:rPr>
              <a:t>組員</a:t>
            </a:r>
            <a:r>
              <a:rPr lang="en-US" altLang="zh-TW" sz="1500" dirty="0">
                <a:solidFill>
                  <a:schemeClr val="tx1"/>
                </a:solidFill>
              </a:rPr>
              <a:t>: 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TW" sz="1500" dirty="0">
                <a:solidFill>
                  <a:schemeClr val="tx1"/>
                </a:solidFill>
              </a:rPr>
              <a:t>A108223023 </a:t>
            </a:r>
            <a:r>
              <a:rPr lang="zh-TW" altLang="en-US" sz="1500" dirty="0">
                <a:solidFill>
                  <a:schemeClr val="tx1"/>
                </a:solidFill>
              </a:rPr>
              <a:t>管子皓</a:t>
            </a:r>
            <a:endParaRPr lang="en-US" altLang="zh-TW" sz="1500" dirty="0">
              <a:solidFill>
                <a:schemeClr val="tx1"/>
              </a:solidFill>
            </a:endParaRP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TW" sz="1500" dirty="0">
                <a:solidFill>
                  <a:schemeClr val="tx1"/>
                </a:solidFill>
              </a:rPr>
              <a:t>A108223006 </a:t>
            </a:r>
            <a:r>
              <a:rPr lang="zh-TW" altLang="en-US" sz="1500" dirty="0">
                <a:solidFill>
                  <a:schemeClr val="tx1"/>
                </a:solidFill>
              </a:rPr>
              <a:t>陳宇治</a:t>
            </a:r>
            <a:endParaRPr lang="en-US" altLang="zh-TW" sz="1500" dirty="0">
              <a:solidFill>
                <a:schemeClr val="tx1"/>
              </a:solidFill>
            </a:endParaRP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TW" sz="1500" dirty="0">
                <a:solidFill>
                  <a:schemeClr val="tx1"/>
                </a:solidFill>
              </a:rPr>
              <a:t>A108223042 </a:t>
            </a:r>
            <a:r>
              <a:rPr lang="zh-TW" altLang="en-US" sz="1500" dirty="0">
                <a:solidFill>
                  <a:schemeClr val="tx1"/>
                </a:solidFill>
              </a:rPr>
              <a:t>葉明倫</a:t>
            </a:r>
            <a:endParaRPr lang="en-US" altLang="zh-TW" sz="1500" dirty="0">
              <a:solidFill>
                <a:schemeClr val="tx1"/>
              </a:solidFill>
            </a:endParaRP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TW" sz="1500" dirty="0">
              <a:solidFill>
                <a:schemeClr val="tx1"/>
              </a:solidFill>
            </a:endParaRP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TW" sz="1500" dirty="0">
                <a:solidFill>
                  <a:schemeClr val="tx1"/>
                </a:solidFill>
              </a:rPr>
              <a:t>2022/1/6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TW" sz="1500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E9306F-8A37-4598-A00E-0381AD4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63640"/>
            <a:ext cx="7642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38A250D-FCB7-4EC4-BE65-B97414F64ECE}" type="slidenum">
              <a:rPr lang="en-US" altLang="zh-TW" smtClean="0"/>
              <a:pPr>
                <a:spcAft>
                  <a:spcPts val="600"/>
                </a:spcAft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02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F1F5AD8-3B70-4A69-80EC-CE6FC5CC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z="2000" smtClean="0"/>
              <a:t>10</a:t>
            </a:fld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0AA680-7909-425A-8040-62DB9B4C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24" y="2347139"/>
            <a:ext cx="3724275" cy="14859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919BAFC-381B-48D7-A016-EBE06EC8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209" y="2341727"/>
            <a:ext cx="5153025" cy="2667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275A8F8-E1CE-4B4F-A35B-B5152A959D45}"/>
              </a:ext>
            </a:extLst>
          </p:cNvPr>
          <p:cNvSpPr/>
          <p:nvPr/>
        </p:nvSpPr>
        <p:spPr>
          <a:xfrm>
            <a:off x="1007530" y="2609009"/>
            <a:ext cx="2015748" cy="26302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2769F7-F0F6-4075-9278-9F2B7A566AB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3023278" y="1930538"/>
            <a:ext cx="1516822" cy="809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17B64D-79FE-4CD9-9445-5026201E7E9E}"/>
              </a:ext>
            </a:extLst>
          </p:cNvPr>
          <p:cNvSpPr txBox="1"/>
          <p:nvPr/>
        </p:nvSpPr>
        <p:spPr>
          <a:xfrm>
            <a:off x="4540100" y="1653539"/>
            <a:ext cx="2109276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1500" dirty="0"/>
              <a:t>輸入影片大小為</a:t>
            </a:r>
            <a:r>
              <a:rPr lang="en-US" altLang="zh-TW" sz="1500" dirty="0"/>
              <a:t>32</a:t>
            </a:r>
            <a:r>
              <a:rPr lang="zh-TW" altLang="en-US" sz="1500" dirty="0"/>
              <a:t>*</a:t>
            </a:r>
            <a:r>
              <a:rPr lang="en-US" altLang="zh-TW" sz="1500" dirty="0"/>
              <a:t>32</a:t>
            </a:r>
            <a:r>
              <a:rPr lang="zh-TW" altLang="en-US" sz="1500" dirty="0"/>
              <a:t>，</a:t>
            </a:r>
            <a:endParaRPr lang="en-US" altLang="zh-TW" sz="1500" dirty="0"/>
          </a:p>
          <a:p>
            <a:r>
              <a:rPr lang="en-US" altLang="zh-TW" sz="1500" dirty="0"/>
              <a:t>4</a:t>
            </a:r>
            <a:r>
              <a:rPr lang="zh-TW" altLang="en-US" sz="1500" dirty="0"/>
              <a:t>為</a:t>
            </a:r>
            <a:r>
              <a:rPr lang="en-US" altLang="zh-TW" sz="1500" dirty="0"/>
              <a:t>r, g, b, </a:t>
            </a:r>
            <a:r>
              <a:rPr lang="el-GR" altLang="zh-TW" sz="1500" dirty="0"/>
              <a:t>α</a:t>
            </a:r>
            <a:r>
              <a:rPr lang="en-US" altLang="zh-TW" sz="1500" dirty="0">
                <a:latin typeface="Aharoni" panose="020B0604020202020204" pitchFamily="2" charset="-79"/>
                <a:cs typeface="Aharoni" panose="020B0604020202020204" pitchFamily="2" charset="-79"/>
              </a:rPr>
              <a:t>-&gt;</a:t>
            </a:r>
            <a:r>
              <a:rPr lang="zh-TW" alt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透明度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F894E0-77E6-4B49-9974-50F035D8EFC0}"/>
              </a:ext>
            </a:extLst>
          </p:cNvPr>
          <p:cNvSpPr/>
          <p:nvPr/>
        </p:nvSpPr>
        <p:spPr>
          <a:xfrm>
            <a:off x="1007530" y="2887295"/>
            <a:ext cx="2800990" cy="2069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E6EA7D1-7C50-4718-8CFC-E56C6B75A9BF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808520" y="2990788"/>
            <a:ext cx="923285" cy="580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31F9D8B-C270-4B6C-A5D6-C5F1BF552525}"/>
              </a:ext>
            </a:extLst>
          </p:cNvPr>
          <p:cNvSpPr txBox="1"/>
          <p:nvPr/>
        </p:nvSpPr>
        <p:spPr>
          <a:xfrm>
            <a:off x="4731805" y="2887295"/>
            <a:ext cx="2685351" cy="32316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機器學習所作任務為圖像分類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4BF0CAC-3DBD-469A-9618-E2A1FEA3A893}"/>
              </a:ext>
            </a:extLst>
          </p:cNvPr>
          <p:cNvSpPr/>
          <p:nvPr/>
        </p:nvSpPr>
        <p:spPr>
          <a:xfrm>
            <a:off x="996953" y="3107198"/>
            <a:ext cx="2136863" cy="20100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049B9EC-306C-4538-AC52-76EEE3021ADD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133816" y="3207700"/>
            <a:ext cx="1597989" cy="385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62D3BE0-0990-4686-9917-30A3224C1709}"/>
              </a:ext>
            </a:extLst>
          </p:cNvPr>
          <p:cNvSpPr txBox="1"/>
          <p:nvPr/>
        </p:nvSpPr>
        <p:spPr>
          <a:xfrm>
            <a:off x="4731805" y="3431503"/>
            <a:ext cx="1418978" cy="3231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1500" dirty="0"/>
              <a:t>filter</a:t>
            </a:r>
            <a:r>
              <a:rPr lang="zh-TW" altLang="en-US" sz="1500" dirty="0"/>
              <a:t>大小為</a:t>
            </a:r>
            <a:r>
              <a:rPr lang="en-US" altLang="zh-TW" sz="1500" dirty="0"/>
              <a:t>5</a:t>
            </a:r>
            <a:r>
              <a:rPr lang="zh-TW" altLang="en-US" sz="1500" dirty="0"/>
              <a:t>*</a:t>
            </a:r>
            <a:r>
              <a:rPr lang="en-US" altLang="zh-TW" sz="1500" dirty="0"/>
              <a:t>5</a:t>
            </a:r>
            <a:endParaRPr lang="zh-TW" altLang="en-US" sz="15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88FF485-D323-4712-9EE5-4258FF38CC03}"/>
              </a:ext>
            </a:extLst>
          </p:cNvPr>
          <p:cNvSpPr/>
          <p:nvPr/>
        </p:nvSpPr>
        <p:spPr>
          <a:xfrm>
            <a:off x="1007530" y="3346480"/>
            <a:ext cx="1185254" cy="24660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165CCD81-1BFC-4EA3-A624-F77DAD28E5D5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2192784" y="3469783"/>
            <a:ext cx="2539021" cy="667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F8829DB-0D37-444C-B695-4CD3F0274EA8}"/>
              </a:ext>
            </a:extLst>
          </p:cNvPr>
          <p:cNvSpPr txBox="1"/>
          <p:nvPr/>
        </p:nvSpPr>
        <p:spPr>
          <a:xfrm>
            <a:off x="4731805" y="3975711"/>
            <a:ext cx="1723549" cy="3231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訓練時可看到調試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BBC8A36-42AC-47A7-A963-707FD3B6C672}"/>
              </a:ext>
            </a:extLst>
          </p:cNvPr>
          <p:cNvSpPr/>
          <p:nvPr/>
        </p:nvSpPr>
        <p:spPr>
          <a:xfrm>
            <a:off x="8474651" y="2272684"/>
            <a:ext cx="1237520" cy="386764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5C913AD-7BFC-4585-A65D-24969009FB5D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9093411" y="2659448"/>
            <a:ext cx="0" cy="982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4D27071-8155-4EE7-B453-C617643D96B4}"/>
              </a:ext>
            </a:extLst>
          </p:cNvPr>
          <p:cNvSpPr txBox="1"/>
          <p:nvPr/>
        </p:nvSpPr>
        <p:spPr>
          <a:xfrm>
            <a:off x="7971969" y="3641955"/>
            <a:ext cx="2242884" cy="3231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500" dirty="0"/>
              <a:t>9000</a:t>
            </a:r>
            <a:r>
              <a:rPr lang="zh-TW" altLang="en-US" sz="1500" dirty="0"/>
              <a:t>筆資料訓練</a:t>
            </a:r>
            <a:r>
              <a:rPr lang="en-US" altLang="zh-TW" sz="1500" dirty="0"/>
              <a:t>50</a:t>
            </a:r>
            <a:r>
              <a:rPr lang="zh-TW" altLang="en-US" sz="1500" dirty="0"/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403284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54FBF1-1FA0-4B3C-96B9-B9FC1AA9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73" y="699856"/>
            <a:ext cx="10364451" cy="1596177"/>
          </a:xfrm>
        </p:spPr>
        <p:txBody>
          <a:bodyPr/>
          <a:lstStyle/>
          <a:p>
            <a:pPr algn="l"/>
            <a:r>
              <a:rPr lang="zh-TW" altLang="en-US" dirty="0"/>
              <a:t>訓練方式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B2B5E7E-DF68-4458-94A9-654B47D15D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87" y="2390775"/>
            <a:ext cx="8277225" cy="207645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62F3C6-A1FB-4E60-AA0F-3A9C0282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z="2000" smtClean="0"/>
              <a:t>11</a:t>
            </a:fld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56BFA5-62B6-4170-B357-EE456DB5B98E}"/>
              </a:ext>
            </a:extLst>
          </p:cNvPr>
          <p:cNvSpPr txBox="1"/>
          <p:nvPr/>
        </p:nvSpPr>
        <p:spPr>
          <a:xfrm>
            <a:off x="3909342" y="5282234"/>
            <a:ext cx="4373313" cy="5232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/>
              <a:t>卷積層神經網路</a:t>
            </a:r>
            <a:r>
              <a:rPr lang="en-US" altLang="zh-TW" sz="2800" dirty="0"/>
              <a:t>+</a:t>
            </a:r>
            <a:r>
              <a:rPr lang="zh-TW" altLang="en-US" sz="2800" dirty="0"/>
              <a:t>全連接層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8A854EA-7B64-4D32-BCF7-829E8DFABA74}"/>
              </a:ext>
            </a:extLst>
          </p:cNvPr>
          <p:cNvCxnSpPr>
            <a:endCxn id="9" idx="0"/>
          </p:cNvCxnSpPr>
          <p:nvPr/>
        </p:nvCxnSpPr>
        <p:spPr>
          <a:xfrm>
            <a:off x="6095998" y="4202349"/>
            <a:ext cx="1" cy="1079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40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FE890E51-A32F-4D02-9833-3F1E6C734059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138" y="1411288"/>
            <a:ext cx="4414837" cy="39116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CE8520-4B86-4089-B148-AB9BA8F6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z="2000" smtClean="0"/>
              <a:t>12</a:t>
            </a:fld>
            <a:endParaRPr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64E4DCD-D0A0-4275-88B1-8E82408523FC}"/>
              </a:ext>
            </a:extLst>
          </p:cNvPr>
          <p:cNvSpPr txBox="1"/>
          <p:nvPr/>
        </p:nvSpPr>
        <p:spPr>
          <a:xfrm>
            <a:off x="5314468" y="2456566"/>
            <a:ext cx="586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卷積層處理方式與影像處理方法類似，採用滑動視窗</a:t>
            </a:r>
            <a:r>
              <a:rPr lang="en-US" altLang="zh-TW" sz="2400" dirty="0"/>
              <a:t>(Sliding Window)</a:t>
            </a:r>
            <a:r>
              <a:rPr lang="zh-TW" altLang="en-US" sz="2400" dirty="0"/>
              <a:t>運算，藉由給予</a:t>
            </a:r>
            <a:r>
              <a:rPr lang="en-US" altLang="zh-TW" sz="2400" dirty="0"/>
              <a:t>『</a:t>
            </a:r>
            <a:r>
              <a:rPr lang="zh-TW" altLang="en-US" sz="2400" dirty="0"/>
              <a:t>卷積核</a:t>
            </a:r>
            <a:r>
              <a:rPr lang="en-US" altLang="zh-TW" sz="2400" dirty="0"/>
              <a:t>』</a:t>
            </a:r>
            <a:r>
              <a:rPr lang="zh-TW" altLang="en-US" sz="2400" dirty="0"/>
              <a:t>不同的權重組合，就可以偵測形狀的邊、角，也有去除雜訊</a:t>
            </a:r>
            <a:r>
              <a:rPr lang="en-US" altLang="zh-TW" sz="2400" dirty="0"/>
              <a:t>(Noise)</a:t>
            </a:r>
            <a:r>
              <a:rPr lang="zh-TW" altLang="en-US" sz="2400" dirty="0"/>
              <a:t>及銳化</a:t>
            </a:r>
            <a:r>
              <a:rPr lang="en-US" altLang="zh-TW" sz="2400" dirty="0"/>
              <a:t>(Sharpen)</a:t>
            </a:r>
            <a:r>
              <a:rPr lang="zh-TW" altLang="en-US" sz="2400" dirty="0"/>
              <a:t>的效果，萃取這些特徵當作辨識的依據</a:t>
            </a:r>
          </a:p>
        </p:txBody>
      </p:sp>
    </p:spTree>
    <p:extLst>
      <p:ext uri="{BB962C8B-B14F-4D97-AF65-F5344CB8AC3E}">
        <p14:creationId xmlns:p14="http://schemas.microsoft.com/office/powerpoint/2010/main" val="30490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9CD1CF4-C0BC-4221-AF61-CD92B3686F8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736" y="2067982"/>
            <a:ext cx="7446963" cy="381529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1BA471-E333-4D9B-97F5-5645A301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z="2000" smtClean="0"/>
              <a:t>13</a:t>
            </a:fld>
            <a:endParaRPr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E8CCDC-5A6D-4F51-A739-F6E4BBC087B1}"/>
              </a:ext>
            </a:extLst>
          </p:cNvPr>
          <p:cNvSpPr txBox="1"/>
          <p:nvPr/>
        </p:nvSpPr>
        <p:spPr>
          <a:xfrm>
            <a:off x="1934367" y="1274602"/>
            <a:ext cx="375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神經網路</a:t>
            </a:r>
          </a:p>
        </p:txBody>
      </p:sp>
    </p:spTree>
    <p:extLst>
      <p:ext uri="{BB962C8B-B14F-4D97-AF65-F5344CB8AC3E}">
        <p14:creationId xmlns:p14="http://schemas.microsoft.com/office/powerpoint/2010/main" val="115176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06403CAC-6103-44C9-B687-A2C18173F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669E88-AA72-437F-AA99-859F9E99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9E4F08A-9BA6-4AB7-8390-DCB4D0938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32AA78D-1651-40D4-A802-79210BE38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4F496D-4AA6-410F-A8CE-7CE8BB77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71412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A1635-3158-4830-A93F-820B63E03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2F3E2B6-D068-453B-B8F9-5AABFD340D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" b="2"/>
          <a:stretch/>
        </p:blipFill>
        <p:spPr>
          <a:xfrm>
            <a:off x="8860" y="10"/>
            <a:ext cx="696255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3843027-0BBD-47B7-8BE7-E575016B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1" y="1926077"/>
            <a:ext cx="3976339" cy="2198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這是卷積層經多層</a:t>
            </a:r>
            <a:r>
              <a:rPr lang="en-US" altLang="zh-TW" sz="4800" dirty="0"/>
              <a:t>filter</a:t>
            </a:r>
            <a:r>
              <a:rPr lang="zh-TW" altLang="en-US" sz="4800" dirty="0"/>
              <a:t>處理後的結果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A6A3F-851B-4E09-9430-2F0AB047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38A250D-FCB7-4EC4-BE65-B97414F64ECE}" type="slidenum">
              <a:rPr lang="en-US" altLang="zh-TW" smtClean="0"/>
              <a:pPr>
                <a:spcAft>
                  <a:spcPts val="600"/>
                </a:spcAft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02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5538714-44FE-4FB8-8FD2-9D2FEC9264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2" y="857250"/>
            <a:ext cx="6588556" cy="49784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79EB40-F2FF-4418-9404-AF084BB5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z="2000" smtClean="0"/>
              <a:t>15</a:t>
            </a:fld>
            <a:endParaRPr lang="zh-TW" altLang="en-US" sz="2000" dirty="0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EE391EF0-3B33-495F-AAB3-92637A2751DA}"/>
              </a:ext>
            </a:extLst>
          </p:cNvPr>
          <p:cNvSpPr/>
          <p:nvPr/>
        </p:nvSpPr>
        <p:spPr>
          <a:xfrm>
            <a:off x="7651750" y="2470150"/>
            <a:ext cx="50165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7822806-BB35-4BBC-AFDD-2928E40E3AD2}"/>
              </a:ext>
            </a:extLst>
          </p:cNvPr>
          <p:cNvSpPr txBox="1"/>
          <p:nvPr/>
        </p:nvSpPr>
        <p:spPr>
          <a:xfrm>
            <a:off x="8208874" y="2423467"/>
            <a:ext cx="2478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模型的損失函數</a:t>
            </a:r>
          </a:p>
        </p:txBody>
      </p:sp>
    </p:spTree>
    <p:extLst>
      <p:ext uri="{BB962C8B-B14F-4D97-AF65-F5344CB8AC3E}">
        <p14:creationId xmlns:p14="http://schemas.microsoft.com/office/powerpoint/2010/main" val="34927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26DDCA-6D09-4690-86AE-A65700C43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717DC17-CA33-452F-9676-63F0A35E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1346369"/>
            <a:ext cx="6891186" cy="24636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/>
              <a:t>實機演示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D28CBA-E675-4592-9B55-C7616737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6383" y="981244"/>
            <a:ext cx="6434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38A250D-FCB7-4EC4-BE65-B97414F64ECE}" type="slidenum">
              <a:rPr lang="en-US" altLang="zh-TW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altLang="zh-TW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D94113-B99D-4827-8468-42C0869DD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046" y="0"/>
            <a:ext cx="2726953" cy="6858000"/>
          </a:xfrm>
          <a:prstGeom prst="rect">
            <a:avLst/>
          </a:prstGeom>
          <a:ln>
            <a:noFill/>
          </a:ln>
          <a:effectLst>
            <a:outerShdw blurRad="88900" dist="254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97E19A-F48B-4D56-A949-3A826CF00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046" y="0"/>
            <a:ext cx="2726954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B1C489-3520-454E-BCE4-DE06A472F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t="1120" r="54326" b="73832"/>
          <a:stretch/>
        </p:blipFill>
        <p:spPr>
          <a:xfrm>
            <a:off x="9465047" y="4417"/>
            <a:ext cx="2318458" cy="1086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CDFDB7-75F8-4CF5-A2D6-59A1D8623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9945510" y="3287359"/>
            <a:ext cx="2246490" cy="21976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EE895C-73D3-4A38-BD82-6A056D2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10548594" y="2550437"/>
            <a:ext cx="1643406" cy="1003467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FD3076-E852-4125-BBED-3FB31599F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0" t="81531" r="19879"/>
          <a:stretch/>
        </p:blipFill>
        <p:spPr>
          <a:xfrm>
            <a:off x="9465048" y="5597114"/>
            <a:ext cx="1356924" cy="1260885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3248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48C8A1-FA0D-4043-A167-E4B14DFFEA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80" y="1610248"/>
            <a:ext cx="2184399" cy="216634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3ADFE4-69C3-4FFF-BDDC-5ACBD09E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z="2000" smtClean="0"/>
              <a:t>17</a:t>
            </a:fld>
            <a:endParaRPr lang="zh-TW" altLang="en-US" sz="2000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8627FC83-5E3C-4F31-9757-9CED322D1D55}"/>
              </a:ext>
            </a:extLst>
          </p:cNvPr>
          <p:cNvSpPr/>
          <p:nvPr/>
        </p:nvSpPr>
        <p:spPr>
          <a:xfrm>
            <a:off x="1805038" y="4153651"/>
            <a:ext cx="330200" cy="479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9FCE5EF-4888-496A-927B-5A10C915DEE5}"/>
              </a:ext>
            </a:extLst>
          </p:cNvPr>
          <p:cNvSpPr txBox="1"/>
          <p:nvPr/>
        </p:nvSpPr>
        <p:spPr>
          <a:xfrm>
            <a:off x="1154804" y="495211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無人時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DB8A298-832D-45B2-BD5E-264B4EDED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91" y="1610248"/>
            <a:ext cx="2188046" cy="21663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5EE90D6-544C-4B89-9F6F-FE71E62F5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26" y="1568530"/>
            <a:ext cx="2246045" cy="2249782"/>
          </a:xfrm>
          <a:prstGeom prst="rect">
            <a:avLst/>
          </a:prstGeom>
        </p:spPr>
      </p:pic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4E9E2AE2-3C58-4708-BD69-C27D4FEF150F}"/>
              </a:ext>
            </a:extLst>
          </p:cNvPr>
          <p:cNvSpPr/>
          <p:nvPr/>
        </p:nvSpPr>
        <p:spPr>
          <a:xfrm>
            <a:off x="5504013" y="4153651"/>
            <a:ext cx="330200" cy="479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829785DE-BCA9-4987-A1D3-38E061F3B925}"/>
              </a:ext>
            </a:extLst>
          </p:cNvPr>
          <p:cNvSpPr/>
          <p:nvPr/>
        </p:nvSpPr>
        <p:spPr>
          <a:xfrm>
            <a:off x="9487136" y="4092851"/>
            <a:ext cx="330200" cy="479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8B53567-6D3B-4E0B-93C2-F780D7026A33}"/>
              </a:ext>
            </a:extLst>
          </p:cNvPr>
          <p:cNvSpPr txBox="1"/>
          <p:nvPr/>
        </p:nvSpPr>
        <p:spPr>
          <a:xfrm>
            <a:off x="4667454" y="495211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無口罩時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0B35236-4916-424E-BEC8-8110027089CC}"/>
              </a:ext>
            </a:extLst>
          </p:cNvPr>
          <p:cNvSpPr txBox="1"/>
          <p:nvPr/>
        </p:nvSpPr>
        <p:spPr>
          <a:xfrm>
            <a:off x="8596893" y="495211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有口罩時</a:t>
            </a:r>
          </a:p>
        </p:txBody>
      </p:sp>
    </p:spTree>
    <p:extLst>
      <p:ext uri="{BB962C8B-B14F-4D97-AF65-F5344CB8AC3E}">
        <p14:creationId xmlns:p14="http://schemas.microsoft.com/office/powerpoint/2010/main" val="233688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0CEA5-E173-499C-8581-0518DC44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zh-TW" sz="5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參考資料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1126D4-9C23-4BE2-8E29-2BCAABE6F3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altLang="zh-TW" sz="1200" u="sng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  <a:hlinkClick r:id="rId2"/>
              </a:rPr>
              <a:t>https://ml5js.org/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200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ml5 webpage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200" u="sng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  <a:hlinkClick r:id="rId3"/>
              </a:rPr>
              <a:t>https://p5js.org/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200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p5 webpage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200" u="sng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  <a:hlinkClick r:id="rId4"/>
              </a:rPr>
              <a:t>https://ithelp.ithome.com.tw/articles/10191820</a:t>
            </a:r>
            <a:r>
              <a:rPr lang="en-US" altLang="zh-TW" sz="1200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 	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200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Day 06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：處理影像的利器</a:t>
            </a:r>
            <a:r>
              <a:rPr lang="en-US" altLang="zh-TW" sz="1200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 -- 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卷積神經網路</a:t>
            </a:r>
            <a:r>
              <a:rPr lang="en-US" altLang="zh-TW" sz="1200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(Convolutional Neural Network)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200" u="sng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  <a:hlinkClick r:id="rId5"/>
              </a:rPr>
              <a:t>https://www.youtube.com/watch?v=qPKsVAI_W6M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200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ml5.js: What is a Convolutional Neural Network Part 1 - Filters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200" u="sng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  <a:hlinkClick r:id="rId6"/>
              </a:rPr>
              <a:t>https://www.youtube.com/watch?v=pRWq_mtuppU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200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ml5.js: What is a Convolutional Neural Network Part 2 - Max Pooling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200" u="sng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  <a:hlinkClick r:id="rId7"/>
              </a:rPr>
              <a:t>https://www.youtube.com/watch?v=hWurN0XhzLY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200" kern="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ml5.js: Training a Convolutional Neural Network for Image Classification</a:t>
            </a:r>
            <a:endParaRPr lang="zh-TW" altLang="zh-TW" sz="12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sz="1200" dirty="0">
              <a:latin typeface="+mj-ea"/>
              <a:ea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2C7D1E-3486-4E8F-BEC3-6DEED57C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547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78C057-A64F-403D-A969-8E5653DFD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組員分工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FC5DF291-9345-4E9A-99E4-EFF1CD9D431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12112592"/>
              </p:ext>
            </p:extLst>
          </p:nvPr>
        </p:nvGraphicFramePr>
        <p:xfrm>
          <a:off x="1022618" y="1769392"/>
          <a:ext cx="9560836" cy="4015550"/>
        </p:xfrm>
        <a:graphic>
          <a:graphicData uri="http://schemas.openxmlformats.org/drawingml/2006/table">
            <a:tbl>
              <a:tblPr/>
              <a:tblGrid>
                <a:gridCol w="2058056">
                  <a:extLst>
                    <a:ext uri="{9D8B030D-6E8A-4147-A177-3AD203B41FA5}">
                      <a16:colId xmlns:a16="http://schemas.microsoft.com/office/drawing/2014/main" val="160467670"/>
                    </a:ext>
                  </a:extLst>
                </a:gridCol>
                <a:gridCol w="1875695">
                  <a:extLst>
                    <a:ext uri="{9D8B030D-6E8A-4147-A177-3AD203B41FA5}">
                      <a16:colId xmlns:a16="http://schemas.microsoft.com/office/drawing/2014/main" val="2504265649"/>
                    </a:ext>
                  </a:extLst>
                </a:gridCol>
                <a:gridCol w="1875695">
                  <a:extLst>
                    <a:ext uri="{9D8B030D-6E8A-4147-A177-3AD203B41FA5}">
                      <a16:colId xmlns:a16="http://schemas.microsoft.com/office/drawing/2014/main" val="1994565787"/>
                    </a:ext>
                  </a:extLst>
                </a:gridCol>
                <a:gridCol w="1875695">
                  <a:extLst>
                    <a:ext uri="{9D8B030D-6E8A-4147-A177-3AD203B41FA5}">
                      <a16:colId xmlns:a16="http://schemas.microsoft.com/office/drawing/2014/main" val="170567031"/>
                    </a:ext>
                  </a:extLst>
                </a:gridCol>
                <a:gridCol w="1875695">
                  <a:extLst>
                    <a:ext uri="{9D8B030D-6E8A-4147-A177-3AD203B41FA5}">
                      <a16:colId xmlns:a16="http://schemas.microsoft.com/office/drawing/2014/main" val="1899809150"/>
                    </a:ext>
                  </a:extLst>
                </a:gridCol>
              </a:tblGrid>
              <a:tr h="5736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呂耿瑋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管子皓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陳宇治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葉明倫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876875"/>
                  </a:ext>
                </a:extLst>
              </a:tr>
              <a:tr h="5736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口頭報告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20%</a:t>
                      </a:r>
                      <a:endParaRPr lang="zh-TW" alt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20%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20%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40%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343030"/>
                  </a:ext>
                </a:extLst>
              </a:tr>
              <a:tr h="573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ppt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94953"/>
                  </a:ext>
                </a:extLst>
              </a:tr>
              <a:tr h="5736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程式設計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35%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35%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15%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15%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663970"/>
                  </a:ext>
                </a:extLst>
              </a:tr>
              <a:tr h="5736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介面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20%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20%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35%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143864"/>
                  </a:ext>
                </a:extLst>
              </a:tr>
              <a:tr h="5736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書面文件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35%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15%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323925"/>
                  </a:ext>
                </a:extLst>
              </a:tr>
              <a:tr h="5736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功能模組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35%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35%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10%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20%</a:t>
                      </a:r>
                      <a:r>
                        <a:rPr lang="zh-TW" alt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  <a:endParaRPr lang="en-US" altLang="zh-TW" sz="33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6075" marR="26075" marT="260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350171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CFC98E-01A0-40A3-BA9C-79E1BE67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z="2000" smtClean="0"/>
              <a:t>19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89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C58C6A-DCDC-491B-BAC8-FA484B46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zh-TW" altLang="en-US" dirty="0"/>
              <a:t>目錄</a:t>
            </a: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733985-B973-4DF7-8531-2E861CD7A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" r="2563" b="-3"/>
          <a:stretch/>
        </p:blipFill>
        <p:spPr>
          <a:xfrm>
            <a:off x="913774" y="2505456"/>
            <a:ext cx="3494466" cy="293522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FBEF54-6AC2-428D-B9D3-782B035047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7814" y="2367092"/>
            <a:ext cx="6439786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TW" altLang="en-US" sz="1400"/>
              <a:t>製作動機</a:t>
            </a:r>
            <a:endParaRPr lang="en-US" altLang="zh-TW" sz="140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TW" altLang="en-US" sz="1400"/>
              <a:t>使用的套件說明</a:t>
            </a:r>
            <a:endParaRPr lang="en-US" altLang="zh-TW" sz="140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TW" altLang="en-US" sz="1400"/>
              <a:t>程式流程圖</a:t>
            </a:r>
            <a:endParaRPr lang="en-US" altLang="zh-TW" sz="140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TW" altLang="en-US" sz="1400"/>
              <a:t>資料集的來源特性</a:t>
            </a:r>
            <a:endParaRPr lang="en-US" altLang="zh-TW" sz="140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TW" altLang="en-US" sz="1400"/>
              <a:t>資料前處理方法</a:t>
            </a:r>
            <a:endParaRPr lang="en-US" altLang="zh-TW" sz="140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TW" altLang="en-US" sz="1400"/>
              <a:t>模型架構 </a:t>
            </a:r>
            <a:endParaRPr lang="en-US" altLang="zh-TW" sz="140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TW" altLang="en-US" sz="1400"/>
              <a:t>超參數設定</a:t>
            </a:r>
            <a:endParaRPr lang="en-US" altLang="zh-TW" sz="140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TW" altLang="en-US" sz="1400"/>
              <a:t>訓練方式 </a:t>
            </a:r>
            <a:endParaRPr lang="en-US" altLang="zh-TW" sz="140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TW" altLang="en-US" sz="1400"/>
              <a:t>實機演示</a:t>
            </a:r>
            <a:endParaRPr lang="en-US" altLang="zh-TW" sz="140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zh-TW" altLang="en-US" sz="140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A30EF4-0954-4DC0-B192-4172E547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8A250D-FCB7-4EC4-BE65-B97414F64ECE}" type="slidenum">
              <a:rPr lang="zh-TW" altLang="en-US" smtClean="0"/>
              <a:pPr>
                <a:spcAft>
                  <a:spcPts val="600"/>
                </a:spcAft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05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 descr="滑稽的臉 (無填滿)">
            <a:extLst>
              <a:ext uri="{FF2B5EF4-FFF2-40B4-BE49-F238E27FC236}">
                <a16:creationId xmlns:a16="http://schemas.microsoft.com/office/drawing/2014/main" id="{E5E53777-D92A-4F46-BFF6-C83EBEE52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3395" y="2505456"/>
            <a:ext cx="2935224" cy="293522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26EEDA-2713-48E9-BEDC-78F127D7ED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7814" y="2367092"/>
            <a:ext cx="643978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謝謝大家</a:t>
            </a:r>
            <a:r>
              <a:rPr lang="en-US" altLang="zh-TW" sz="4000" dirty="0"/>
              <a:t>~~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9D209B-3AC4-4FBB-BEEE-0B136D44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8A250D-FCB7-4EC4-BE65-B97414F64ECE}" type="slidenum">
              <a:rPr lang="zh-TW" altLang="en-US" smtClean="0"/>
              <a:pPr>
                <a:spcAft>
                  <a:spcPts val="600"/>
                </a:spcAft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0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zh-TW" altLang="en-US" sz="4400">
                <a:solidFill>
                  <a:srgbClr val="FFFFFF"/>
                </a:solidFill>
              </a:rPr>
              <a:t>製作動機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34794" y="1049695"/>
            <a:ext cx="6642806" cy="47586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+mn-ea"/>
              </a:rPr>
              <a:t>隨著嚴重特殊傳染性肺炎（</a:t>
            </a:r>
            <a:r>
              <a:rPr lang="en-US" altLang="zh-TW" dirty="0">
                <a:latin typeface="+mn-ea"/>
              </a:rPr>
              <a:t>COVID-19</a:t>
            </a:r>
            <a:r>
              <a:rPr lang="zh-TW" altLang="en-US" dirty="0">
                <a:latin typeface="+mn-ea"/>
              </a:rPr>
              <a:t>）的爆發，面對嚴峻的疫情，規定公共場所倘若無法維持社交距離，應全程配戴口罩。在空間狹小無法保持社交距離情況下，控管人力不足，可能有人未配戴口罩而感染新冠肺炎的風險。 基於上述，如果能建立一個能辨識口罩的系統，可自動提醒未配戴口罩的人們，於進入密閉空間前記得配戴口罩，進而避免公共場所成為防疫破口，不僅降低人力資源負擔，又可維護公共衛生與防疫的品質。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8A250D-FCB7-4EC4-BE65-B97414F64ECE}" type="slidenum">
              <a:rPr lang="zh-TW" altLang="en-US" smtClean="0"/>
              <a:pPr>
                <a:spcAft>
                  <a:spcPts val="600"/>
                </a:spcAft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38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B6A7BFB-3BBE-4C11-93FC-A6557BD11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CA7A26-553C-443C-9A3D-2A2529D45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D8D2C7E-48E3-49EB-94BF-9DC633F5D312}"/>
              </a:ext>
            </a:extLst>
          </p:cNvPr>
          <p:cNvSpPr txBox="1">
            <a:spLocks/>
          </p:cNvSpPr>
          <p:nvPr/>
        </p:nvSpPr>
        <p:spPr>
          <a:xfrm>
            <a:off x="641074" y="1314450"/>
            <a:ext cx="2844002" cy="3680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zh-TW" altLang="en-US" sz="4400"/>
              <a:t>使用的套件說明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7E268D-B340-41B0-B037-2F3FC25B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B0BCA0-9493-46B4-B955-8FBF02873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3E386CD9-6223-481A-84DE-F3D60A32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38A250D-FCB7-4EC4-BE65-B97414F64ECE}" type="slidenum">
              <a:rPr lang="en-US" altLang="zh-TW" smtClean="0"/>
              <a:pPr>
                <a:spcAft>
                  <a:spcPts val="600"/>
                </a:spcAft>
              </a:pPr>
              <a:t>4</a:t>
            </a:fld>
            <a:endParaRPr lang="en-US" altLang="zh-TW"/>
          </a:p>
        </p:txBody>
      </p:sp>
      <p:graphicFrame>
        <p:nvGraphicFramePr>
          <p:cNvPr id="11" name="內容版面配置區 2">
            <a:extLst>
              <a:ext uri="{FF2B5EF4-FFF2-40B4-BE49-F238E27FC236}">
                <a16:creationId xmlns:a16="http://schemas.microsoft.com/office/drawing/2014/main" id="{12D21D5E-36B0-4D73-A7AE-690CCCBE9A9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76751726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698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7ED63A-A2F9-41CE-B429-C05F91959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BA0AE6A-5F08-40B6-831A-9537850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10" y="4956620"/>
            <a:ext cx="10364451" cy="758380"/>
          </a:xfrm>
        </p:spPr>
        <p:txBody>
          <a:bodyPr>
            <a:normAutofit/>
          </a:bodyPr>
          <a:lstStyle/>
          <a:p>
            <a:r>
              <a:rPr lang="zh-TW" altLang="en-US"/>
              <a:t>程式流程圖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632B6FA-4204-4541-9754-A64E45E8F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9"/>
          </a:xfrm>
          <a:prstGeom prst="rect">
            <a:avLst/>
          </a:prstGeom>
          <a:ln w="28575"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D9AC77-B32E-496E-AE18-CB68CF8E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89"/>
          <a:stretch/>
        </p:blipFill>
        <p:spPr>
          <a:xfrm>
            <a:off x="0" y="-2"/>
            <a:ext cx="12192000" cy="181816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F43FAF-56B2-481C-A94C-98F0C532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8A250D-FCB7-4EC4-BE65-B97414F64ECE}" type="slidenum">
              <a:rPr lang="zh-TW" altLang="en-US" smtClean="0"/>
              <a:pPr>
                <a:spcAft>
                  <a:spcPts val="600"/>
                </a:spcAft>
              </a:pPr>
              <a:t>5</a:t>
            </a:fld>
            <a:endParaRPr lang="zh-TW" altLang="en-US"/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516697C8-9B9F-4BCB-9313-49DBCD0185D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89739425"/>
              </p:ext>
            </p:extLst>
          </p:nvPr>
        </p:nvGraphicFramePr>
        <p:xfrm>
          <a:off x="1286934" y="951345"/>
          <a:ext cx="9618132" cy="2980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6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7153-CDE0-40C5-96C8-CA3202B5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資料集的來源特性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D7A23EFA-D2D1-4E58-915C-2FB8748EEF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58224" y="1852613"/>
            <a:ext cx="3419972" cy="342423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2B381-6489-492C-BB67-044F22D7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z="2000" smtClean="0"/>
              <a:t>6</a:t>
            </a:fld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7651CA7-FE04-4AE8-9880-E8A25F1B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2" y="2854062"/>
            <a:ext cx="3724275" cy="3048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D30029A-3EBA-4D2A-8D58-B78AD3A73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12" y="1928944"/>
            <a:ext cx="2228850" cy="2667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2436924-9467-4F47-A6BA-F1B4D22AF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512" y="2374900"/>
            <a:ext cx="2505075" cy="3048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1D2C941-BAD6-4C1A-AA39-DED94D4FC799}"/>
              </a:ext>
            </a:extLst>
          </p:cNvPr>
          <p:cNvSpPr txBox="1"/>
          <p:nvPr/>
        </p:nvSpPr>
        <p:spPr>
          <a:xfrm>
            <a:off x="6837362" y="1877628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類別</a:t>
            </a:r>
            <a:r>
              <a:rPr lang="en-US" altLang="zh-TW" dirty="0">
                <a:solidFill>
                  <a:srgbClr val="0070C0"/>
                </a:solidFill>
              </a:rPr>
              <a:t>1:Empty!(</a:t>
            </a:r>
            <a:r>
              <a:rPr lang="zh-TW" altLang="en-US" dirty="0">
                <a:solidFill>
                  <a:srgbClr val="0070C0"/>
                </a:solidFill>
              </a:rPr>
              <a:t>無人時</a:t>
            </a:r>
            <a:r>
              <a:rPr lang="en-US" altLang="zh-TW" dirty="0">
                <a:solidFill>
                  <a:srgbClr val="0070C0"/>
                </a:solidFill>
              </a:rPr>
              <a:t>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7431072-685F-4213-87CC-F510848FA440}"/>
              </a:ext>
            </a:extLst>
          </p:cNvPr>
          <p:cNvSpPr txBox="1"/>
          <p:nvPr/>
        </p:nvSpPr>
        <p:spPr>
          <a:xfrm>
            <a:off x="7251537" y="2333579"/>
            <a:ext cx="261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類別</a:t>
            </a:r>
            <a:r>
              <a:rPr lang="en-US" altLang="zh-TW" dirty="0">
                <a:solidFill>
                  <a:srgbClr val="00B050"/>
                </a:solidFill>
              </a:rPr>
              <a:t>2:Nice Mask!(</a:t>
            </a:r>
            <a:r>
              <a:rPr lang="zh-TW" altLang="en-US" dirty="0">
                <a:solidFill>
                  <a:srgbClr val="00B050"/>
                </a:solidFill>
              </a:rPr>
              <a:t>有口罩</a:t>
            </a:r>
            <a:r>
              <a:rPr lang="en-US" altLang="zh-TW" dirty="0">
                <a:solidFill>
                  <a:srgbClr val="00B050"/>
                </a:solidFill>
              </a:rPr>
              <a:t>)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DFC3D97-09C6-41E8-AC2F-02EE4BFDB460}"/>
              </a:ext>
            </a:extLst>
          </p:cNvPr>
          <p:cNvSpPr txBox="1"/>
          <p:nvPr/>
        </p:nvSpPr>
        <p:spPr>
          <a:xfrm>
            <a:off x="8332787" y="2844274"/>
            <a:ext cx="353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類別</a:t>
            </a:r>
            <a:r>
              <a:rPr lang="en-US" altLang="zh-TW" dirty="0">
                <a:solidFill>
                  <a:srgbClr val="FF0000"/>
                </a:solidFill>
              </a:rPr>
              <a:t>3:Please wear a mask!(</a:t>
            </a:r>
            <a:r>
              <a:rPr lang="zh-TW" altLang="en-US" dirty="0">
                <a:solidFill>
                  <a:srgbClr val="FF0000"/>
                </a:solidFill>
              </a:rPr>
              <a:t>無口罩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1690FA9-7567-4303-9964-5A6B4B53BA35}"/>
              </a:ext>
            </a:extLst>
          </p:cNvPr>
          <p:cNvCxnSpPr/>
          <p:nvPr/>
        </p:nvCxnSpPr>
        <p:spPr>
          <a:xfrm>
            <a:off x="4089400" y="4171950"/>
            <a:ext cx="22923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19D37F-1E41-4A71-A246-78B76372733E}"/>
              </a:ext>
            </a:extLst>
          </p:cNvPr>
          <p:cNvSpPr txBox="1"/>
          <p:nvPr/>
        </p:nvSpPr>
        <p:spPr>
          <a:xfrm>
            <a:off x="6470649" y="3987284"/>
            <a:ext cx="3624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影像像素介於</a:t>
            </a:r>
            <a:r>
              <a:rPr lang="en-US" altLang="zh-TW" sz="3200" dirty="0">
                <a:latin typeface="+mj-ea"/>
                <a:ea typeface="+mj-ea"/>
              </a:rPr>
              <a:t>0~255</a:t>
            </a:r>
            <a:endParaRPr lang="zh-TW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142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02852-17C8-4E10-AD8C-8B52B173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資料前處理方法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F19D9-8866-490D-B7A8-48B2202D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z="2000" smtClean="0"/>
              <a:t>7</a:t>
            </a:fld>
            <a:endParaRPr lang="zh-TW" altLang="en-US" sz="20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7DBAE5-1772-4E6F-AD5B-C4FF0FEC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214694"/>
            <a:ext cx="2352459" cy="4135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5D2652-E3CB-4C49-9403-76D7DA978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3332764"/>
            <a:ext cx="3666353" cy="4135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DD1E42D-B030-4592-AF3C-3AAF7D3C8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2794805"/>
            <a:ext cx="5690463" cy="38647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3BF2A8F-9331-4726-94FF-715945EF0A84}"/>
              </a:ext>
            </a:extLst>
          </p:cNvPr>
          <p:cNvSpPr/>
          <p:nvPr/>
        </p:nvSpPr>
        <p:spPr>
          <a:xfrm>
            <a:off x="2786718" y="2861792"/>
            <a:ext cx="2343825" cy="25617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B99C46C-10E0-4614-BF76-23D2CFC9F6A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130543" y="2988041"/>
            <a:ext cx="2237174" cy="1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0659BD8-0004-431F-ACF7-E0D8296A0B64}"/>
              </a:ext>
            </a:extLst>
          </p:cNvPr>
          <p:cNvSpPr txBox="1"/>
          <p:nvPr/>
        </p:nvSpPr>
        <p:spPr>
          <a:xfrm>
            <a:off x="7367717" y="2826458"/>
            <a:ext cx="1858513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1500" dirty="0"/>
              <a:t>調用</a:t>
            </a:r>
            <a:r>
              <a:rPr lang="en-US" altLang="zh-TW" sz="1500" dirty="0"/>
              <a:t>ml5</a:t>
            </a:r>
            <a:r>
              <a:rPr lang="zh-TW" altLang="en-US" sz="1500" dirty="0"/>
              <a:t>的神經網路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0E1A8C0-F30E-46F3-B9A2-6F92BC01A062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4393697" y="3534678"/>
            <a:ext cx="1832980" cy="95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9B864F7-3A1A-4874-A89F-A5D12BF1FC66}"/>
              </a:ext>
            </a:extLst>
          </p:cNvPr>
          <p:cNvSpPr txBox="1"/>
          <p:nvPr/>
        </p:nvSpPr>
        <p:spPr>
          <a:xfrm>
            <a:off x="6226677" y="3468613"/>
            <a:ext cx="3188693" cy="323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將像素</a:t>
            </a:r>
            <a:r>
              <a:rPr lang="en-US" altLang="zh-TW" sz="1500" dirty="0"/>
              <a:t>0~255</a:t>
            </a:r>
            <a:r>
              <a:rPr lang="zh-TW" altLang="en-US" sz="1500" dirty="0"/>
              <a:t>的值正規化到</a:t>
            </a:r>
            <a:r>
              <a:rPr lang="en-US" altLang="zh-TW" sz="1500" dirty="0"/>
              <a:t>0~1</a:t>
            </a:r>
            <a:r>
              <a:rPr lang="zh-TW" altLang="en-US" sz="1500" dirty="0"/>
              <a:t>之間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B93AD2-A59F-4161-85BF-0AF7B2ECB6AD}"/>
              </a:ext>
            </a:extLst>
          </p:cNvPr>
          <p:cNvSpPr/>
          <p:nvPr/>
        </p:nvSpPr>
        <p:spPr>
          <a:xfrm>
            <a:off x="2411573" y="3403330"/>
            <a:ext cx="1982124" cy="26269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0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F5E56E-B979-4E0F-B3E0-E76446EC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模型架構 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866557A-A859-43F4-8504-6101989AC9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20024" y="1858235"/>
            <a:ext cx="2937264" cy="469835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3F50C4-702B-4FE4-8289-C105FA5A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z="2000" smtClean="0"/>
              <a:t>8</a:t>
            </a:fld>
            <a:endParaRPr lang="zh-TW" altLang="en-US" sz="200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6F55C27-BA7B-43F8-A34D-20AB0FA6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2" y="1774825"/>
            <a:ext cx="4486275" cy="222885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4719921-B394-4683-80DD-2FF9DACD8EF7}"/>
              </a:ext>
            </a:extLst>
          </p:cNvPr>
          <p:cNvSpPr txBox="1"/>
          <p:nvPr/>
        </p:nvSpPr>
        <p:spPr>
          <a:xfrm>
            <a:off x="4824754" y="2306162"/>
            <a:ext cx="1146468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第一層卷積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3C021F8-F8CF-492B-B267-026F0E49C515}"/>
              </a:ext>
            </a:extLst>
          </p:cNvPr>
          <p:cNvCxnSpPr>
            <a:cxnSpLocks/>
            <a:stCxn id="40" idx="3"/>
            <a:endCxn id="20" idx="1"/>
          </p:cNvCxnSpPr>
          <p:nvPr/>
        </p:nvCxnSpPr>
        <p:spPr>
          <a:xfrm flipV="1">
            <a:off x="2635250" y="3716337"/>
            <a:ext cx="218950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1BE5763-B451-4ADE-80F3-B3C28E8E5003}"/>
              </a:ext>
            </a:extLst>
          </p:cNvPr>
          <p:cNvSpPr txBox="1"/>
          <p:nvPr/>
        </p:nvSpPr>
        <p:spPr>
          <a:xfrm>
            <a:off x="4824754" y="3554754"/>
            <a:ext cx="1531188" cy="323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第一層最大池化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7E482C9-4DD2-4808-80BB-DFBFEEC94D84}"/>
              </a:ext>
            </a:extLst>
          </p:cNvPr>
          <p:cNvCxnSpPr>
            <a:cxnSpLocks/>
            <a:stCxn id="41" idx="3"/>
            <a:endCxn id="24" idx="1"/>
          </p:cNvCxnSpPr>
          <p:nvPr/>
        </p:nvCxnSpPr>
        <p:spPr>
          <a:xfrm>
            <a:off x="3797300" y="4917888"/>
            <a:ext cx="10274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E358D15-5CD4-4BFB-990A-5CD0AFF7971E}"/>
              </a:ext>
            </a:extLst>
          </p:cNvPr>
          <p:cNvCxnSpPr>
            <a:cxnSpLocks/>
            <a:stCxn id="42" idx="3"/>
            <a:endCxn id="28" idx="1"/>
          </p:cNvCxnSpPr>
          <p:nvPr/>
        </p:nvCxnSpPr>
        <p:spPr>
          <a:xfrm flipV="1">
            <a:off x="2650633" y="6067101"/>
            <a:ext cx="2174121" cy="4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A8CCF6D-8AC2-4F4E-AF08-8F6D6D295235}"/>
              </a:ext>
            </a:extLst>
          </p:cNvPr>
          <p:cNvSpPr txBox="1"/>
          <p:nvPr/>
        </p:nvSpPr>
        <p:spPr>
          <a:xfrm>
            <a:off x="4824754" y="4756305"/>
            <a:ext cx="1460500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500" dirty="0"/>
              <a:t>第二層卷積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860F6B4-D087-4A17-A1D0-A0AF62B2F9B0}"/>
              </a:ext>
            </a:extLst>
          </p:cNvPr>
          <p:cNvSpPr txBox="1"/>
          <p:nvPr/>
        </p:nvSpPr>
        <p:spPr>
          <a:xfrm>
            <a:off x="4824754" y="5905518"/>
            <a:ext cx="1974850" cy="323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500" dirty="0"/>
              <a:t>第二層最大池化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647CA51-632D-43ED-9E26-D89A218FE52D}"/>
              </a:ext>
            </a:extLst>
          </p:cNvPr>
          <p:cNvCxnSpPr>
            <a:cxnSpLocks/>
          </p:cNvCxnSpPr>
          <p:nvPr/>
        </p:nvCxnSpPr>
        <p:spPr>
          <a:xfrm flipV="1">
            <a:off x="7780155" y="1282700"/>
            <a:ext cx="0" cy="734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8D66DCA-4201-414A-8550-0CC82A00F615}"/>
              </a:ext>
            </a:extLst>
          </p:cNvPr>
          <p:cNvSpPr txBox="1"/>
          <p:nvPr/>
        </p:nvSpPr>
        <p:spPr>
          <a:xfrm>
            <a:off x="7467600" y="913368"/>
            <a:ext cx="761747" cy="323165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扁平化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9E7EA91-75ED-4040-BB28-DD8466EBF7E7}"/>
              </a:ext>
            </a:extLst>
          </p:cNvPr>
          <p:cNvCxnSpPr>
            <a:cxnSpLocks/>
          </p:cNvCxnSpPr>
          <p:nvPr/>
        </p:nvCxnSpPr>
        <p:spPr>
          <a:xfrm>
            <a:off x="8502650" y="3861518"/>
            <a:ext cx="0" cy="7474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B93A4E5-A713-4230-9856-9E24CD445E6D}"/>
              </a:ext>
            </a:extLst>
          </p:cNvPr>
          <p:cNvSpPr txBox="1"/>
          <p:nvPr/>
        </p:nvSpPr>
        <p:spPr>
          <a:xfrm>
            <a:off x="7957955" y="4608973"/>
            <a:ext cx="954107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全連接層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81C182F-0BA7-4035-99F8-5A34375B6977}"/>
              </a:ext>
            </a:extLst>
          </p:cNvPr>
          <p:cNvCxnSpPr>
            <a:cxnSpLocks/>
            <a:stCxn id="39" idx="3"/>
            <a:endCxn id="17" idx="1"/>
          </p:cNvCxnSpPr>
          <p:nvPr/>
        </p:nvCxnSpPr>
        <p:spPr>
          <a:xfrm flipV="1">
            <a:off x="3797300" y="2467745"/>
            <a:ext cx="1027454" cy="2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B6C51441-EF52-4649-A675-C2203399A41D}"/>
              </a:ext>
            </a:extLst>
          </p:cNvPr>
          <p:cNvSpPr/>
          <p:nvPr/>
        </p:nvSpPr>
        <p:spPr>
          <a:xfrm>
            <a:off x="913774" y="1833563"/>
            <a:ext cx="2883526" cy="127303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22E36EE-87A6-469F-A8EC-DB5BDE43F2B0}"/>
              </a:ext>
            </a:extLst>
          </p:cNvPr>
          <p:cNvSpPr/>
          <p:nvPr/>
        </p:nvSpPr>
        <p:spPr>
          <a:xfrm>
            <a:off x="1009650" y="3429000"/>
            <a:ext cx="1625600" cy="57467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F3EA17C-51EC-4BAB-A8C3-6A6EDEF0FF0B}"/>
              </a:ext>
            </a:extLst>
          </p:cNvPr>
          <p:cNvSpPr/>
          <p:nvPr/>
        </p:nvSpPr>
        <p:spPr>
          <a:xfrm>
            <a:off x="971912" y="4281369"/>
            <a:ext cx="2825388" cy="127303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40389ED-16C9-43F2-B477-F6A676489222}"/>
              </a:ext>
            </a:extLst>
          </p:cNvPr>
          <p:cNvSpPr/>
          <p:nvPr/>
        </p:nvSpPr>
        <p:spPr>
          <a:xfrm>
            <a:off x="1025033" y="5784107"/>
            <a:ext cx="1625600" cy="57467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1FDA54B-E72D-4581-AFEC-5C6CA7498D25}"/>
              </a:ext>
            </a:extLst>
          </p:cNvPr>
          <p:cNvSpPr/>
          <p:nvPr/>
        </p:nvSpPr>
        <p:spPr>
          <a:xfrm>
            <a:off x="7061200" y="2016889"/>
            <a:ext cx="1924050" cy="345311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F4E2B2D-BE97-49B8-84ED-C9905A75FB1A}"/>
              </a:ext>
            </a:extLst>
          </p:cNvPr>
          <p:cNvSpPr/>
          <p:nvPr/>
        </p:nvSpPr>
        <p:spPr>
          <a:xfrm>
            <a:off x="7099926" y="2588480"/>
            <a:ext cx="4172049" cy="127303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3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F70CF1-4B8E-40EF-B851-43D443AB4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36077"/>
            <a:ext cx="10364451" cy="1596177"/>
          </a:xfrm>
        </p:spPr>
        <p:txBody>
          <a:bodyPr/>
          <a:lstStyle/>
          <a:p>
            <a:pPr algn="l"/>
            <a:r>
              <a:rPr lang="zh-TW" altLang="en-US" dirty="0"/>
              <a:t>超參數設定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C0B482C-14E2-47FF-98DC-A97BE6C7559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50187"/>
          <a:stretch/>
        </p:blipFill>
        <p:spPr>
          <a:xfrm>
            <a:off x="1770402" y="1564757"/>
            <a:ext cx="3778840" cy="301094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3490EC-87CF-417A-9AF8-9D260712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250D-FCB7-4EC4-BE65-B97414F64ECE}" type="slidenum">
              <a:rPr lang="zh-TW" altLang="en-US" sz="2000" smtClean="0"/>
              <a:t>9</a:t>
            </a:fld>
            <a:endParaRPr lang="zh-TW" altLang="en-US" sz="2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F678DF7-E48C-49A4-AEC1-1B835398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515" y="1560932"/>
            <a:ext cx="4110038" cy="204193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DD1587-F480-4059-9F25-1CECF23A1452}"/>
              </a:ext>
            </a:extLst>
          </p:cNvPr>
          <p:cNvSpPr/>
          <p:nvPr/>
        </p:nvSpPr>
        <p:spPr>
          <a:xfrm>
            <a:off x="1953908" y="1745825"/>
            <a:ext cx="1463040" cy="24397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F8D62C7-1E73-41EE-869B-A09DAE2B5068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3416948" y="1844727"/>
            <a:ext cx="2354478" cy="23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77867B3-542D-481E-A90E-DCAAB29A6927}"/>
              </a:ext>
            </a:extLst>
          </p:cNvPr>
          <p:cNvSpPr txBox="1"/>
          <p:nvPr/>
        </p:nvSpPr>
        <p:spPr>
          <a:xfrm>
            <a:off x="5771426" y="1683144"/>
            <a:ext cx="954107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二維卷積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AB694FF-380C-4270-8C8D-FA4C205485B6}"/>
              </a:ext>
            </a:extLst>
          </p:cNvPr>
          <p:cNvSpPr/>
          <p:nvPr/>
        </p:nvSpPr>
        <p:spPr>
          <a:xfrm>
            <a:off x="1953908" y="1989796"/>
            <a:ext cx="1082040" cy="2418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4227458-70C9-471C-9498-756979FA874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035948" y="2110725"/>
            <a:ext cx="2735478" cy="2371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60968B-E80C-423D-85F0-77D7A1E3E7FC}"/>
              </a:ext>
            </a:extLst>
          </p:cNvPr>
          <p:cNvSpPr txBox="1"/>
          <p:nvPr/>
        </p:nvSpPr>
        <p:spPr>
          <a:xfrm>
            <a:off x="5771426" y="2231653"/>
            <a:ext cx="1099981" cy="32316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1500" dirty="0"/>
              <a:t>filters</a:t>
            </a:r>
            <a:r>
              <a:rPr lang="zh-TW" altLang="en-US" sz="1500" dirty="0"/>
              <a:t>有</a:t>
            </a:r>
            <a:r>
              <a:rPr lang="en-US" altLang="zh-TW" sz="1500" dirty="0"/>
              <a:t>4</a:t>
            </a:r>
            <a:r>
              <a:rPr lang="zh-TW" altLang="en-US" sz="1500" dirty="0"/>
              <a:t>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3938E7-9B98-49E2-8F69-65B71F1F3961}"/>
              </a:ext>
            </a:extLst>
          </p:cNvPr>
          <p:cNvSpPr/>
          <p:nvPr/>
        </p:nvSpPr>
        <p:spPr>
          <a:xfrm>
            <a:off x="1935967" y="2246622"/>
            <a:ext cx="1363980" cy="23718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A7F38A7-9894-4744-AFDB-6351FA182003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299947" y="2365215"/>
            <a:ext cx="2471479" cy="5127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9520C3F-2775-4E84-A18C-E325173D1AE2}"/>
              </a:ext>
            </a:extLst>
          </p:cNvPr>
          <p:cNvSpPr txBox="1"/>
          <p:nvPr/>
        </p:nvSpPr>
        <p:spPr>
          <a:xfrm>
            <a:off x="5771426" y="2716340"/>
            <a:ext cx="1418978" cy="3231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1500" dirty="0"/>
              <a:t>filter</a:t>
            </a:r>
            <a:r>
              <a:rPr lang="zh-TW" altLang="en-US" sz="1500" dirty="0"/>
              <a:t>大小為</a:t>
            </a:r>
            <a:r>
              <a:rPr lang="en-US" altLang="zh-TW" sz="1500" dirty="0"/>
              <a:t>5</a:t>
            </a:r>
            <a:r>
              <a:rPr lang="zh-TW" altLang="en-US" sz="1500" dirty="0"/>
              <a:t>*</a:t>
            </a:r>
            <a:r>
              <a:rPr lang="en-US" altLang="zh-TW" sz="1500" dirty="0"/>
              <a:t>5</a:t>
            </a:r>
            <a:endParaRPr lang="zh-TW" altLang="en-US" sz="15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E4F6A52-CFFA-455E-9D48-0404101F2971}"/>
              </a:ext>
            </a:extLst>
          </p:cNvPr>
          <p:cNvSpPr/>
          <p:nvPr/>
        </p:nvSpPr>
        <p:spPr>
          <a:xfrm>
            <a:off x="1946543" y="2501092"/>
            <a:ext cx="1082040" cy="20261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A27046E-D5F7-4460-ABF7-2C7C1DC7D53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028583" y="2602400"/>
            <a:ext cx="2742843" cy="790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226ACC5-4C1A-4E71-B8E8-1F505EDD1A4D}"/>
              </a:ext>
            </a:extLst>
          </p:cNvPr>
          <p:cNvSpPr txBox="1"/>
          <p:nvPr/>
        </p:nvSpPr>
        <p:spPr>
          <a:xfrm>
            <a:off x="5771426" y="3231540"/>
            <a:ext cx="867545" cy="3231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步數為</a:t>
            </a:r>
            <a:r>
              <a:rPr lang="en-US" altLang="zh-TW" sz="1500" dirty="0"/>
              <a:t>1</a:t>
            </a:r>
            <a:endParaRPr lang="zh-TW" altLang="en-US" sz="15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3CC0CB-2DEE-4812-A9E2-50C3AFA7ADF9}"/>
              </a:ext>
            </a:extLst>
          </p:cNvPr>
          <p:cNvSpPr/>
          <p:nvPr/>
        </p:nvSpPr>
        <p:spPr>
          <a:xfrm>
            <a:off x="1948886" y="2733626"/>
            <a:ext cx="1806368" cy="202616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E01FF1-FF2C-4474-92B2-2D821F654E50}"/>
              </a:ext>
            </a:extLst>
          </p:cNvPr>
          <p:cNvCxnSpPr>
            <a:cxnSpLocks/>
            <a:stCxn id="32" idx="1"/>
            <a:endCxn id="34" idx="0"/>
          </p:cNvCxnSpPr>
          <p:nvPr/>
        </p:nvCxnSpPr>
        <p:spPr>
          <a:xfrm flipH="1">
            <a:off x="894077" y="2834934"/>
            <a:ext cx="1054809" cy="1123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122C67A-59F3-4326-B60E-3A91990FD7C6}"/>
              </a:ext>
            </a:extLst>
          </p:cNvPr>
          <p:cNvSpPr txBox="1"/>
          <p:nvPr/>
        </p:nvSpPr>
        <p:spPr>
          <a:xfrm>
            <a:off x="128267" y="3958482"/>
            <a:ext cx="1531620" cy="3227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1500" dirty="0"/>
              <a:t>激活函數為</a:t>
            </a:r>
            <a:r>
              <a:rPr lang="en-US" altLang="zh-TW" sz="1500" dirty="0" err="1"/>
              <a:t>relu</a:t>
            </a:r>
            <a:endParaRPr lang="zh-TW" altLang="en-US" sz="15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3104B93-8E8D-4A00-A5D6-820C41DAF58E}"/>
              </a:ext>
            </a:extLst>
          </p:cNvPr>
          <p:cNvSpPr/>
          <p:nvPr/>
        </p:nvSpPr>
        <p:spPr>
          <a:xfrm>
            <a:off x="1943307" y="2966160"/>
            <a:ext cx="3516459" cy="189668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8F3C5020-881C-4579-9A5C-9AEE790FDC66}"/>
              </a:ext>
            </a:extLst>
          </p:cNvPr>
          <p:cNvCxnSpPr>
            <a:cxnSpLocks/>
            <a:stCxn id="45" idx="2"/>
            <a:endCxn id="47" idx="1"/>
          </p:cNvCxnSpPr>
          <p:nvPr/>
        </p:nvCxnSpPr>
        <p:spPr>
          <a:xfrm>
            <a:off x="3701537" y="3155828"/>
            <a:ext cx="2066654" cy="844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7DA64FD-2946-47B0-A265-C900F33D7C0C}"/>
              </a:ext>
            </a:extLst>
          </p:cNvPr>
          <p:cNvSpPr txBox="1"/>
          <p:nvPr/>
        </p:nvSpPr>
        <p:spPr>
          <a:xfrm>
            <a:off x="5768191" y="3723178"/>
            <a:ext cx="5337773" cy="5539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500" i="1" dirty="0" err="1"/>
              <a:t>varianceScaling</a:t>
            </a:r>
            <a:r>
              <a:rPr lang="en-US" altLang="zh-TW" sz="1500" i="1" dirty="0"/>
              <a:t>:</a:t>
            </a:r>
            <a:r>
              <a:rPr lang="zh-TW" altLang="en-US" sz="1500" i="1" dirty="0"/>
              <a:t>權重的初始值能夠根據權值的尺寸調整其規模。</a:t>
            </a:r>
            <a:endParaRPr lang="zh-TW" altLang="en-US" sz="1500" dirty="0"/>
          </a:p>
          <a:p>
            <a:endParaRPr lang="zh-TW" altLang="en-US" sz="15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FF6A425-29D9-45B3-8E8B-EA21D63F90CC}"/>
              </a:ext>
            </a:extLst>
          </p:cNvPr>
          <p:cNvSpPr/>
          <p:nvPr/>
        </p:nvSpPr>
        <p:spPr>
          <a:xfrm>
            <a:off x="1944551" y="3631581"/>
            <a:ext cx="2066654" cy="22533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D7E1B035-DEA5-49AA-B9F9-BDD0DB6EA58C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4011205" y="3744250"/>
            <a:ext cx="1764254" cy="864632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BE7E5F6F-7CD7-4B75-9844-FFA642B97B85}"/>
              </a:ext>
            </a:extLst>
          </p:cNvPr>
          <p:cNvSpPr txBox="1"/>
          <p:nvPr/>
        </p:nvSpPr>
        <p:spPr>
          <a:xfrm>
            <a:off x="5775459" y="4447299"/>
            <a:ext cx="1338828" cy="323165"/>
          </a:xfrm>
          <a:prstGeom prst="rect">
            <a:avLst/>
          </a:prstGeom>
          <a:solidFill>
            <a:srgbClr val="FF33CC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二維最大池化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EF6B420-DD31-402E-A634-C033D918F3DA}"/>
              </a:ext>
            </a:extLst>
          </p:cNvPr>
          <p:cNvSpPr/>
          <p:nvPr/>
        </p:nvSpPr>
        <p:spPr>
          <a:xfrm>
            <a:off x="1943306" y="3878192"/>
            <a:ext cx="1647715" cy="225337"/>
          </a:xfrm>
          <a:prstGeom prst="rect">
            <a:avLst/>
          </a:prstGeom>
          <a:noFill/>
          <a:ln>
            <a:solidFill>
              <a:srgbClr val="9933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F3ADB8D3-7C1A-42EA-8734-EC6487681131}"/>
              </a:ext>
            </a:extLst>
          </p:cNvPr>
          <p:cNvCxnSpPr>
            <a:cxnSpLocks/>
            <a:stCxn id="67" idx="3"/>
            <a:endCxn id="69" idx="1"/>
          </p:cNvCxnSpPr>
          <p:nvPr/>
        </p:nvCxnSpPr>
        <p:spPr>
          <a:xfrm>
            <a:off x="3591021" y="3990861"/>
            <a:ext cx="2177170" cy="1123692"/>
          </a:xfrm>
          <a:prstGeom prst="straightConnector1">
            <a:avLst/>
          </a:prstGeom>
          <a:ln>
            <a:solidFill>
              <a:srgbClr val="9933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01414C6-E3ED-4CE0-A43E-380E0D3AF92B}"/>
              </a:ext>
            </a:extLst>
          </p:cNvPr>
          <p:cNvSpPr txBox="1"/>
          <p:nvPr/>
        </p:nvSpPr>
        <p:spPr>
          <a:xfrm>
            <a:off x="5768191" y="4952970"/>
            <a:ext cx="1803699" cy="323165"/>
          </a:xfrm>
          <a:prstGeom prst="rect">
            <a:avLst/>
          </a:prstGeom>
          <a:solidFill>
            <a:srgbClr val="CC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池化</a:t>
            </a:r>
            <a:r>
              <a:rPr lang="en-US" altLang="zh-TW" sz="1500" dirty="0"/>
              <a:t>filter</a:t>
            </a:r>
            <a:r>
              <a:rPr lang="zh-TW" altLang="en-US" sz="1500" dirty="0"/>
              <a:t>大小為</a:t>
            </a:r>
            <a:r>
              <a:rPr lang="en-US" altLang="zh-TW" sz="1500" dirty="0"/>
              <a:t>2</a:t>
            </a:r>
            <a:r>
              <a:rPr lang="zh-TW" altLang="en-US" sz="1500" dirty="0"/>
              <a:t>*</a:t>
            </a:r>
            <a:r>
              <a:rPr lang="en-US" altLang="zh-TW" sz="1500" dirty="0"/>
              <a:t>2</a:t>
            </a:r>
            <a:endParaRPr lang="zh-TW" altLang="en-US" sz="15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651C8D-71D9-43F9-AD99-C4717235517D}"/>
              </a:ext>
            </a:extLst>
          </p:cNvPr>
          <p:cNvSpPr/>
          <p:nvPr/>
        </p:nvSpPr>
        <p:spPr>
          <a:xfrm>
            <a:off x="1943306" y="4117446"/>
            <a:ext cx="1537200" cy="260483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799DE73-C73D-4B1E-92C5-254D9D2F617F}"/>
              </a:ext>
            </a:extLst>
          </p:cNvPr>
          <p:cNvCxnSpPr>
            <a:cxnSpLocks/>
            <a:stCxn id="72" idx="3"/>
            <a:endCxn id="74" idx="1"/>
          </p:cNvCxnSpPr>
          <p:nvPr/>
        </p:nvCxnSpPr>
        <p:spPr>
          <a:xfrm>
            <a:off x="3480506" y="4247688"/>
            <a:ext cx="2295169" cy="1382315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21399CBD-9297-4770-B306-6A0D47798EF4}"/>
              </a:ext>
            </a:extLst>
          </p:cNvPr>
          <p:cNvSpPr txBox="1"/>
          <p:nvPr/>
        </p:nvSpPr>
        <p:spPr>
          <a:xfrm>
            <a:off x="5775675" y="5468420"/>
            <a:ext cx="2523448" cy="323165"/>
          </a:xfrm>
          <a:prstGeom prst="rect">
            <a:avLst/>
          </a:prstGeom>
          <a:solidFill>
            <a:srgbClr val="FF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1500" i="1" dirty="0"/>
              <a:t>[x</a:t>
            </a:r>
            <a:r>
              <a:rPr lang="zh-TW" altLang="en-US" sz="1500" i="1" dirty="0"/>
              <a:t>軸方向步數</a:t>
            </a:r>
            <a:r>
              <a:rPr lang="en-US" altLang="zh-TW" sz="1500" i="1" dirty="0"/>
              <a:t>, y</a:t>
            </a:r>
            <a:r>
              <a:rPr lang="zh-TW" altLang="en-US" sz="1500" i="1" dirty="0"/>
              <a:t>軸方向步數</a:t>
            </a:r>
            <a:r>
              <a:rPr lang="en-US" altLang="zh-TW" sz="1500" i="1" dirty="0"/>
              <a:t>]</a:t>
            </a:r>
            <a:endParaRPr lang="zh-TW" altLang="en-US" sz="15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CC085E4-2CC6-4130-A524-FFD73A9A7242}"/>
              </a:ext>
            </a:extLst>
          </p:cNvPr>
          <p:cNvSpPr/>
          <p:nvPr/>
        </p:nvSpPr>
        <p:spPr>
          <a:xfrm>
            <a:off x="7571222" y="1808506"/>
            <a:ext cx="1670431" cy="24406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6C81695C-F464-4E84-ACDE-E4F35FA81AF8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 flipV="1">
            <a:off x="9241653" y="1219096"/>
            <a:ext cx="433697" cy="711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DBA31E68-8A4E-4F11-B8C0-600013D443A9}"/>
              </a:ext>
            </a:extLst>
          </p:cNvPr>
          <p:cNvSpPr txBox="1"/>
          <p:nvPr/>
        </p:nvSpPr>
        <p:spPr>
          <a:xfrm>
            <a:off x="9675350" y="1057513"/>
            <a:ext cx="761747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扁平化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2F0766B-139A-4A28-97FD-18B74584E10E}"/>
              </a:ext>
            </a:extLst>
          </p:cNvPr>
          <p:cNvSpPr/>
          <p:nvPr/>
        </p:nvSpPr>
        <p:spPr>
          <a:xfrm>
            <a:off x="7606823" y="2532802"/>
            <a:ext cx="1423854" cy="2418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A32B699A-431B-4C07-900F-CDD6CF0552F2}"/>
              </a:ext>
            </a:extLst>
          </p:cNvPr>
          <p:cNvCxnSpPr>
            <a:cxnSpLocks/>
            <a:stCxn id="85" idx="3"/>
            <a:endCxn id="87" idx="1"/>
          </p:cNvCxnSpPr>
          <p:nvPr/>
        </p:nvCxnSpPr>
        <p:spPr>
          <a:xfrm flipV="1">
            <a:off x="9030677" y="2473656"/>
            <a:ext cx="975306" cy="18007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CAA9220B-F29C-4173-8954-43732859E146}"/>
              </a:ext>
            </a:extLst>
          </p:cNvPr>
          <p:cNvSpPr txBox="1"/>
          <p:nvPr/>
        </p:nvSpPr>
        <p:spPr>
          <a:xfrm>
            <a:off x="10005983" y="2312073"/>
            <a:ext cx="1099981" cy="32316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1500" dirty="0"/>
              <a:t>filters</a:t>
            </a:r>
            <a:r>
              <a:rPr lang="zh-TW" altLang="en-US" sz="1500" dirty="0"/>
              <a:t>有</a:t>
            </a:r>
            <a:r>
              <a:rPr lang="en-US" altLang="zh-TW" sz="1500" dirty="0"/>
              <a:t>4</a:t>
            </a:r>
            <a:r>
              <a:rPr lang="zh-TW" altLang="en-US" sz="1500" dirty="0"/>
              <a:t>個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535115D-91E5-44AE-B994-005BFF800759}"/>
              </a:ext>
            </a:extLst>
          </p:cNvPr>
          <p:cNvSpPr/>
          <p:nvPr/>
        </p:nvSpPr>
        <p:spPr>
          <a:xfrm>
            <a:off x="7597852" y="3024190"/>
            <a:ext cx="2274117" cy="253235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ADD579B9-6266-4665-9906-6986A67D2304}"/>
              </a:ext>
            </a:extLst>
          </p:cNvPr>
          <p:cNvCxnSpPr>
            <a:cxnSpLocks/>
            <a:stCxn id="92" idx="3"/>
            <a:endCxn id="94" idx="1"/>
          </p:cNvCxnSpPr>
          <p:nvPr/>
        </p:nvCxnSpPr>
        <p:spPr>
          <a:xfrm>
            <a:off x="9871969" y="3150808"/>
            <a:ext cx="391686" cy="168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CCF380BD-E5F9-4F48-A5E2-6D48AE2B023B}"/>
              </a:ext>
            </a:extLst>
          </p:cNvPr>
          <p:cNvSpPr txBox="1"/>
          <p:nvPr/>
        </p:nvSpPr>
        <p:spPr>
          <a:xfrm>
            <a:off x="10263655" y="3157328"/>
            <a:ext cx="1754006" cy="3231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500" dirty="0"/>
              <a:t>激活函數為</a:t>
            </a:r>
            <a:r>
              <a:rPr lang="en-US" altLang="zh-TW" sz="1500" dirty="0" err="1"/>
              <a:t>softmax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1670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855</Words>
  <Application>Microsoft Office PowerPoint</Application>
  <PresentationFormat>寬螢幕</PresentationFormat>
  <Paragraphs>147</Paragraphs>
  <Slides>20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新細明體</vt:lpstr>
      <vt:lpstr>Aharoni</vt:lpstr>
      <vt:lpstr>Arial</vt:lpstr>
      <vt:lpstr>Calibri</vt:lpstr>
      <vt:lpstr>Tw Cen MT</vt:lpstr>
      <vt:lpstr>Wingdings</vt:lpstr>
      <vt:lpstr>小水滴</vt:lpstr>
      <vt:lpstr>ML2021f_FR_CNN_Mask</vt:lpstr>
      <vt:lpstr>目錄</vt:lpstr>
      <vt:lpstr>製作動機</vt:lpstr>
      <vt:lpstr>PowerPoint 簡報</vt:lpstr>
      <vt:lpstr>程式流程圖</vt:lpstr>
      <vt:lpstr>資料集的來源特性</vt:lpstr>
      <vt:lpstr>資料前處理方法</vt:lpstr>
      <vt:lpstr>模型架構 </vt:lpstr>
      <vt:lpstr>超參數設定</vt:lpstr>
      <vt:lpstr>PowerPoint 簡報</vt:lpstr>
      <vt:lpstr>訓練方式 </vt:lpstr>
      <vt:lpstr>PowerPoint 簡報</vt:lpstr>
      <vt:lpstr>PowerPoint 簡報</vt:lpstr>
      <vt:lpstr>這是卷積層經多層filter處理後的結果</vt:lpstr>
      <vt:lpstr>PowerPoint 簡報</vt:lpstr>
      <vt:lpstr>實機演示</vt:lpstr>
      <vt:lpstr>PowerPoint 簡報</vt:lpstr>
      <vt:lpstr>參考資料</vt:lpstr>
      <vt:lpstr>組員分工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ML2021f_FR_CNN_Mask</dc:title>
  <dc:creator>呂耿瑋</dc:creator>
  <cp:lastModifiedBy>管子皓</cp:lastModifiedBy>
  <cp:revision>3</cp:revision>
  <dcterms:created xsi:type="dcterms:W3CDTF">2022-01-05T12:44:45Z</dcterms:created>
  <dcterms:modified xsi:type="dcterms:W3CDTF">2022-01-14T16:03:39Z</dcterms:modified>
</cp:coreProperties>
</file>